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1" r:id="rId4"/>
    <p:sldId id="259" r:id="rId5"/>
    <p:sldId id="272" r:id="rId6"/>
    <p:sldId id="262" r:id="rId7"/>
    <p:sldId id="260" r:id="rId8"/>
    <p:sldId id="273" r:id="rId9"/>
    <p:sldId id="277" r:id="rId10"/>
    <p:sldId id="263" r:id="rId11"/>
    <p:sldId id="264" r:id="rId12"/>
    <p:sldId id="268" r:id="rId13"/>
    <p:sldId id="271" r:id="rId14"/>
    <p:sldId id="278" r:id="rId15"/>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F6085DF-765A-4D79-A534-76A7E6B599AA}" type="datetimeFigureOut">
              <a:rPr lang="fr-FR" smtClean="0"/>
              <a:t>19/02/2025</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816BDE9-0041-4A19-8899-80537632F198}" type="slidenum">
              <a:rPr lang="fr-FR" smtClean="0"/>
              <a:t>‹N°›</a:t>
            </a:fld>
            <a:endParaRPr lang="fr-FR"/>
          </a:p>
        </p:txBody>
      </p:sp>
    </p:spTree>
    <p:extLst>
      <p:ext uri="{BB962C8B-B14F-4D97-AF65-F5344CB8AC3E}">
        <p14:creationId xmlns:p14="http://schemas.microsoft.com/office/powerpoint/2010/main" val="28928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A617E-F88C-A04A-42E7-6D33872909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440E6B-F865-9D49-794B-1A8A2251B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F81B1D0-3E13-47F8-9F1C-8238DE76FB7F}"/>
              </a:ext>
            </a:extLst>
          </p:cNvPr>
          <p:cNvSpPr>
            <a:spLocks noGrp="1"/>
          </p:cNvSpPr>
          <p:nvPr>
            <p:ph type="dt" sz="half" idx="10"/>
          </p:nvPr>
        </p:nvSpPr>
        <p:spPr/>
        <p:txBody>
          <a:bodyPr/>
          <a:lstStyle/>
          <a:p>
            <a:fld id="{22BD9475-0F3D-43F3-B9A0-81821B01450A}" type="datetime1">
              <a:rPr lang="fr-FR" smtClean="0"/>
              <a:t>19/02/2025</a:t>
            </a:fld>
            <a:endParaRPr lang="fr-FR"/>
          </a:p>
        </p:txBody>
      </p:sp>
      <p:sp>
        <p:nvSpPr>
          <p:cNvPr id="5" name="Espace réservé du pied de page 4">
            <a:extLst>
              <a:ext uri="{FF2B5EF4-FFF2-40B4-BE49-F238E27FC236}">
                <a16:creationId xmlns:a16="http://schemas.microsoft.com/office/drawing/2014/main" id="{E6728435-4DDD-ECEA-DD64-2129384273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5E0927-BB02-3155-218C-5DC8408DCA32}"/>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217703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D8ED6-5069-6EC5-7E5B-83A5FF7A57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D2D52FA-BF35-E42B-0CCB-D8A271E936C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C2BE5F-1357-2B40-AC09-BAC3C1B82C8E}"/>
              </a:ext>
            </a:extLst>
          </p:cNvPr>
          <p:cNvSpPr>
            <a:spLocks noGrp="1"/>
          </p:cNvSpPr>
          <p:nvPr>
            <p:ph type="dt" sz="half" idx="10"/>
          </p:nvPr>
        </p:nvSpPr>
        <p:spPr/>
        <p:txBody>
          <a:bodyPr/>
          <a:lstStyle/>
          <a:p>
            <a:fld id="{66D4C27E-6033-4279-9670-18D3DC7A9883}" type="datetime1">
              <a:rPr lang="fr-FR" smtClean="0"/>
              <a:t>19/02/2025</a:t>
            </a:fld>
            <a:endParaRPr lang="fr-FR"/>
          </a:p>
        </p:txBody>
      </p:sp>
      <p:sp>
        <p:nvSpPr>
          <p:cNvPr id="5" name="Espace réservé du pied de page 4">
            <a:extLst>
              <a:ext uri="{FF2B5EF4-FFF2-40B4-BE49-F238E27FC236}">
                <a16:creationId xmlns:a16="http://schemas.microsoft.com/office/drawing/2014/main" id="{FD3445C4-1621-3358-F7B1-A37161ACEE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DAB358-FD74-6FB2-8701-06DBCC1C8500}"/>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393092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0A971A-3320-DDC8-E686-859A754335B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5D9C57-C062-2C02-73C6-BDA84FC8D7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152905-8008-2F4D-3B62-D9B21622AD62}"/>
              </a:ext>
            </a:extLst>
          </p:cNvPr>
          <p:cNvSpPr>
            <a:spLocks noGrp="1"/>
          </p:cNvSpPr>
          <p:nvPr>
            <p:ph type="dt" sz="half" idx="10"/>
          </p:nvPr>
        </p:nvSpPr>
        <p:spPr/>
        <p:txBody>
          <a:bodyPr/>
          <a:lstStyle/>
          <a:p>
            <a:fld id="{0B3358FD-1467-4675-8903-F7621F2F7C4A}" type="datetime1">
              <a:rPr lang="fr-FR" smtClean="0"/>
              <a:t>19/02/2025</a:t>
            </a:fld>
            <a:endParaRPr lang="fr-FR"/>
          </a:p>
        </p:txBody>
      </p:sp>
      <p:sp>
        <p:nvSpPr>
          <p:cNvPr id="5" name="Espace réservé du pied de page 4">
            <a:extLst>
              <a:ext uri="{FF2B5EF4-FFF2-40B4-BE49-F238E27FC236}">
                <a16:creationId xmlns:a16="http://schemas.microsoft.com/office/drawing/2014/main" id="{4D441417-7E45-EBFC-D79F-E48C9B2BB9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8314B2-5EBE-1086-9FC8-7B12F9DB2182}"/>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343132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7D5DA-6471-B802-87F6-A7B7DB2072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53D693-BD3F-C028-1D32-0E503A9E578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2A86E5-E9E9-9095-6836-9448B533CFC5}"/>
              </a:ext>
            </a:extLst>
          </p:cNvPr>
          <p:cNvSpPr>
            <a:spLocks noGrp="1"/>
          </p:cNvSpPr>
          <p:nvPr>
            <p:ph type="dt" sz="half" idx="10"/>
          </p:nvPr>
        </p:nvSpPr>
        <p:spPr/>
        <p:txBody>
          <a:bodyPr/>
          <a:lstStyle/>
          <a:p>
            <a:fld id="{FA24F2F3-4DEA-4903-9FFA-D05F7B508AF5}" type="datetime1">
              <a:rPr lang="fr-FR" smtClean="0"/>
              <a:t>19/02/2025</a:t>
            </a:fld>
            <a:endParaRPr lang="fr-FR"/>
          </a:p>
        </p:txBody>
      </p:sp>
      <p:sp>
        <p:nvSpPr>
          <p:cNvPr id="5" name="Espace réservé du pied de page 4">
            <a:extLst>
              <a:ext uri="{FF2B5EF4-FFF2-40B4-BE49-F238E27FC236}">
                <a16:creationId xmlns:a16="http://schemas.microsoft.com/office/drawing/2014/main" id="{7C7EF734-5723-0D8F-1E5F-1E855DFDA4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9B67E5-B5D7-9355-596C-F1C36D2AFECF}"/>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57739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9FDA3-9EBF-E48E-929D-37C81376143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D5DAB46-7A0A-B137-7DFD-83D20F1E41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70B6DF-675B-65B6-D886-5883D9D41B8B}"/>
              </a:ext>
            </a:extLst>
          </p:cNvPr>
          <p:cNvSpPr>
            <a:spLocks noGrp="1"/>
          </p:cNvSpPr>
          <p:nvPr>
            <p:ph type="dt" sz="half" idx="10"/>
          </p:nvPr>
        </p:nvSpPr>
        <p:spPr/>
        <p:txBody>
          <a:bodyPr/>
          <a:lstStyle/>
          <a:p>
            <a:fld id="{4ED66BF1-C4FA-4F69-9657-80FDC6B3C8A4}" type="datetime1">
              <a:rPr lang="fr-FR" smtClean="0"/>
              <a:t>19/02/2025</a:t>
            </a:fld>
            <a:endParaRPr lang="fr-FR"/>
          </a:p>
        </p:txBody>
      </p:sp>
      <p:sp>
        <p:nvSpPr>
          <p:cNvPr id="5" name="Espace réservé du pied de page 4">
            <a:extLst>
              <a:ext uri="{FF2B5EF4-FFF2-40B4-BE49-F238E27FC236}">
                <a16:creationId xmlns:a16="http://schemas.microsoft.com/office/drawing/2014/main" id="{CE3C86B7-1C1C-CADF-1251-86665523B3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4B97E7-F87F-0D64-9F59-4136873DBD22}"/>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249692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78E9A-A718-AD0F-0A6F-7DA34C20C3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B09AAA-5987-6FAC-455E-2BE1B646B1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09FB53-C4B0-5C15-6EA2-52518263A3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E014700-7B38-0F3B-5DC7-C14E0B3FC3EC}"/>
              </a:ext>
            </a:extLst>
          </p:cNvPr>
          <p:cNvSpPr>
            <a:spLocks noGrp="1"/>
          </p:cNvSpPr>
          <p:nvPr>
            <p:ph type="dt" sz="half" idx="10"/>
          </p:nvPr>
        </p:nvSpPr>
        <p:spPr/>
        <p:txBody>
          <a:bodyPr/>
          <a:lstStyle/>
          <a:p>
            <a:fld id="{7DC9F5A5-DC92-4E72-A7B0-37472B6A1479}" type="datetime1">
              <a:rPr lang="fr-FR" smtClean="0"/>
              <a:t>19/02/2025</a:t>
            </a:fld>
            <a:endParaRPr lang="fr-FR"/>
          </a:p>
        </p:txBody>
      </p:sp>
      <p:sp>
        <p:nvSpPr>
          <p:cNvPr id="6" name="Espace réservé du pied de page 5">
            <a:extLst>
              <a:ext uri="{FF2B5EF4-FFF2-40B4-BE49-F238E27FC236}">
                <a16:creationId xmlns:a16="http://schemas.microsoft.com/office/drawing/2014/main" id="{B98082EA-290C-32F9-E197-E6AD77938C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9BFBA1-00E8-2F36-1038-FFE608C91FC0}"/>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357551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DF9ED-EE08-47E7-1B70-77A2E714452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87BAF0-52F8-0AC2-F8E8-549FE8C44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F6CA38-C48B-5A08-B4AF-33C8336118B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D04DB7-1882-7CD3-EF0C-B04B2AF8E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A560E53-B575-CED4-34B2-51436046263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71C3386-0127-CD7E-8A7B-37D7453845C1}"/>
              </a:ext>
            </a:extLst>
          </p:cNvPr>
          <p:cNvSpPr>
            <a:spLocks noGrp="1"/>
          </p:cNvSpPr>
          <p:nvPr>
            <p:ph type="dt" sz="half" idx="10"/>
          </p:nvPr>
        </p:nvSpPr>
        <p:spPr/>
        <p:txBody>
          <a:bodyPr/>
          <a:lstStyle/>
          <a:p>
            <a:fld id="{52C35636-7D28-4269-B416-6DFCFA94014D}" type="datetime1">
              <a:rPr lang="fr-FR" smtClean="0"/>
              <a:t>19/02/2025</a:t>
            </a:fld>
            <a:endParaRPr lang="fr-FR"/>
          </a:p>
        </p:txBody>
      </p:sp>
      <p:sp>
        <p:nvSpPr>
          <p:cNvPr id="8" name="Espace réservé du pied de page 7">
            <a:extLst>
              <a:ext uri="{FF2B5EF4-FFF2-40B4-BE49-F238E27FC236}">
                <a16:creationId xmlns:a16="http://schemas.microsoft.com/office/drawing/2014/main" id="{363E4269-F199-F9DB-E2CD-60214CE6C41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2BCEB9-97DA-5A5D-A5CA-6A9514B7073A}"/>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12097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9CD86-2EBB-E2E9-6D87-42649263C3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EF126F1-0D35-553E-F8EC-2C653223487F}"/>
              </a:ext>
            </a:extLst>
          </p:cNvPr>
          <p:cNvSpPr>
            <a:spLocks noGrp="1"/>
          </p:cNvSpPr>
          <p:nvPr>
            <p:ph type="dt" sz="half" idx="10"/>
          </p:nvPr>
        </p:nvSpPr>
        <p:spPr/>
        <p:txBody>
          <a:bodyPr/>
          <a:lstStyle/>
          <a:p>
            <a:fld id="{0FD7B92C-B1AD-466D-933F-4EB37E677579}" type="datetime1">
              <a:rPr lang="fr-FR" smtClean="0"/>
              <a:t>19/02/2025</a:t>
            </a:fld>
            <a:endParaRPr lang="fr-FR"/>
          </a:p>
        </p:txBody>
      </p:sp>
      <p:sp>
        <p:nvSpPr>
          <p:cNvPr id="4" name="Espace réservé du pied de page 3">
            <a:extLst>
              <a:ext uri="{FF2B5EF4-FFF2-40B4-BE49-F238E27FC236}">
                <a16:creationId xmlns:a16="http://schemas.microsoft.com/office/drawing/2014/main" id="{189D1ADF-9898-E692-D623-6F2ECF71F51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0C1038F-5697-0519-BC36-A49F56CB0B27}"/>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50536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3DC5559-2F98-652E-F0E5-2FA844CA4DAB}"/>
              </a:ext>
            </a:extLst>
          </p:cNvPr>
          <p:cNvSpPr>
            <a:spLocks noGrp="1"/>
          </p:cNvSpPr>
          <p:nvPr>
            <p:ph type="dt" sz="half" idx="10"/>
          </p:nvPr>
        </p:nvSpPr>
        <p:spPr/>
        <p:txBody>
          <a:bodyPr/>
          <a:lstStyle/>
          <a:p>
            <a:fld id="{01FB7E24-D064-4342-8807-476892B5D09C}" type="datetime1">
              <a:rPr lang="fr-FR" smtClean="0"/>
              <a:t>19/02/2025</a:t>
            </a:fld>
            <a:endParaRPr lang="fr-FR"/>
          </a:p>
        </p:txBody>
      </p:sp>
      <p:sp>
        <p:nvSpPr>
          <p:cNvPr id="3" name="Espace réservé du pied de page 2">
            <a:extLst>
              <a:ext uri="{FF2B5EF4-FFF2-40B4-BE49-F238E27FC236}">
                <a16:creationId xmlns:a16="http://schemas.microsoft.com/office/drawing/2014/main" id="{27E6AA7D-5AA6-1F9B-E502-FA4F51AA99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9F85294-E43F-274C-F9F7-8F4FF3EC879D}"/>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95123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11531-12A3-C4EB-6141-9B188B7A8A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CF91EB8-2BC8-CFD5-068D-E6AFABE45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851D82-6615-CA71-9844-3925C8E38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57DAD8-337A-65AB-335B-400B21C1628F}"/>
              </a:ext>
            </a:extLst>
          </p:cNvPr>
          <p:cNvSpPr>
            <a:spLocks noGrp="1"/>
          </p:cNvSpPr>
          <p:nvPr>
            <p:ph type="dt" sz="half" idx="10"/>
          </p:nvPr>
        </p:nvSpPr>
        <p:spPr/>
        <p:txBody>
          <a:bodyPr/>
          <a:lstStyle/>
          <a:p>
            <a:fld id="{D85ABFA0-1772-4331-A2A0-F1768D4EEBAC}" type="datetime1">
              <a:rPr lang="fr-FR" smtClean="0"/>
              <a:t>19/02/2025</a:t>
            </a:fld>
            <a:endParaRPr lang="fr-FR"/>
          </a:p>
        </p:txBody>
      </p:sp>
      <p:sp>
        <p:nvSpPr>
          <p:cNvPr id="6" name="Espace réservé du pied de page 5">
            <a:extLst>
              <a:ext uri="{FF2B5EF4-FFF2-40B4-BE49-F238E27FC236}">
                <a16:creationId xmlns:a16="http://schemas.microsoft.com/office/drawing/2014/main" id="{7CE09935-01A9-922C-8E3A-461D2876FA6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6AF7A3-44DD-58C7-AAE5-1B801DF4B10A}"/>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251606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D8D331-05F5-12BA-52DA-E8CFC8B242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9CA417-AB0F-C4A3-C8FC-B03BF1A9C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9B82927-4B32-3504-EDBD-178A61CD7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BA6C9-0D20-6EB1-1457-9C56E81D3280}"/>
              </a:ext>
            </a:extLst>
          </p:cNvPr>
          <p:cNvSpPr>
            <a:spLocks noGrp="1"/>
          </p:cNvSpPr>
          <p:nvPr>
            <p:ph type="dt" sz="half" idx="10"/>
          </p:nvPr>
        </p:nvSpPr>
        <p:spPr/>
        <p:txBody>
          <a:bodyPr/>
          <a:lstStyle/>
          <a:p>
            <a:fld id="{42657C0E-AB30-46B4-B81C-4D4EAE900163}" type="datetime1">
              <a:rPr lang="fr-FR" smtClean="0"/>
              <a:t>19/02/2025</a:t>
            </a:fld>
            <a:endParaRPr lang="fr-FR"/>
          </a:p>
        </p:txBody>
      </p:sp>
      <p:sp>
        <p:nvSpPr>
          <p:cNvPr id="6" name="Espace réservé du pied de page 5">
            <a:extLst>
              <a:ext uri="{FF2B5EF4-FFF2-40B4-BE49-F238E27FC236}">
                <a16:creationId xmlns:a16="http://schemas.microsoft.com/office/drawing/2014/main" id="{D3F0E97D-B536-7ACD-7A36-9B4D01B391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3704A8C-7FCC-66CA-B60C-8CBCF6FC05BB}"/>
              </a:ext>
            </a:extLst>
          </p:cNvPr>
          <p:cNvSpPr>
            <a:spLocks noGrp="1"/>
          </p:cNvSpPr>
          <p:nvPr>
            <p:ph type="sldNum" sz="quarter" idx="12"/>
          </p:nvPr>
        </p:nvSpPr>
        <p:spPr/>
        <p:txBody>
          <a:bodyPr/>
          <a:lstStyle/>
          <a:p>
            <a:fld id="{D18F08E1-7A4D-4023-A4F5-4467EECFF272}" type="slidenum">
              <a:rPr lang="fr-FR" smtClean="0"/>
              <a:t>‹N°›</a:t>
            </a:fld>
            <a:endParaRPr lang="fr-FR"/>
          </a:p>
        </p:txBody>
      </p:sp>
    </p:spTree>
    <p:extLst>
      <p:ext uri="{BB962C8B-B14F-4D97-AF65-F5344CB8AC3E}">
        <p14:creationId xmlns:p14="http://schemas.microsoft.com/office/powerpoint/2010/main" val="3087010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CAA015-E3DD-73D6-A843-903632D96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FEE156-9705-0DD2-B881-BA24F864C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AFA6E7-9BBF-935D-340A-E4319A9ADB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2E5FE-184D-4442-8984-BA6FEFB1F110}" type="datetime1">
              <a:rPr lang="fr-FR" smtClean="0"/>
              <a:t>19/02/2025</a:t>
            </a:fld>
            <a:endParaRPr lang="fr-FR"/>
          </a:p>
        </p:txBody>
      </p:sp>
      <p:sp>
        <p:nvSpPr>
          <p:cNvPr id="5" name="Espace réservé du pied de page 4">
            <a:extLst>
              <a:ext uri="{FF2B5EF4-FFF2-40B4-BE49-F238E27FC236}">
                <a16:creationId xmlns:a16="http://schemas.microsoft.com/office/drawing/2014/main" id="{7883E762-123C-886E-453C-386EF48B3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AB41B3-1C47-382F-4E3B-EC4575FC4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F08E1-7A4D-4023-A4F5-4467EECFF272}" type="slidenum">
              <a:rPr lang="fr-FR" smtClean="0"/>
              <a:t>‹N°›</a:t>
            </a:fld>
            <a:endParaRPr lang="fr-FR"/>
          </a:p>
        </p:txBody>
      </p:sp>
    </p:spTree>
    <p:extLst>
      <p:ext uri="{BB962C8B-B14F-4D97-AF65-F5344CB8AC3E}">
        <p14:creationId xmlns:p14="http://schemas.microsoft.com/office/powerpoint/2010/main" val="235666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bin"/><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B4051-5959-F4E3-4280-E801C918A1D7}"/>
              </a:ext>
            </a:extLst>
          </p:cNvPr>
          <p:cNvSpPr>
            <a:spLocks noGrp="1"/>
          </p:cNvSpPr>
          <p:nvPr>
            <p:ph type="ctrTitle"/>
          </p:nvPr>
        </p:nvSpPr>
        <p:spPr>
          <a:xfrm>
            <a:off x="2649690" y="2214403"/>
            <a:ext cx="9144000" cy="1337574"/>
          </a:xfrm>
        </p:spPr>
        <p:txBody>
          <a:bodyPr>
            <a:normAutofit/>
          </a:bodyPr>
          <a:lstStyle/>
          <a:p>
            <a:r>
              <a:rPr lang="fr-FR" sz="7200" b="1" dirty="0"/>
              <a:t>Projet d’activités</a:t>
            </a:r>
          </a:p>
        </p:txBody>
      </p:sp>
      <p:sp>
        <p:nvSpPr>
          <p:cNvPr id="3" name="Sous-titre 2">
            <a:extLst>
              <a:ext uri="{FF2B5EF4-FFF2-40B4-BE49-F238E27FC236}">
                <a16:creationId xmlns:a16="http://schemas.microsoft.com/office/drawing/2014/main" id="{D098F203-555B-E5CE-063C-FD3B97E00AB0}"/>
              </a:ext>
            </a:extLst>
          </p:cNvPr>
          <p:cNvSpPr>
            <a:spLocks noGrp="1"/>
          </p:cNvSpPr>
          <p:nvPr>
            <p:ph type="subTitle" idx="1"/>
          </p:nvPr>
        </p:nvSpPr>
        <p:spPr>
          <a:xfrm>
            <a:off x="1537252" y="4274752"/>
            <a:ext cx="9144000" cy="1655762"/>
          </a:xfrm>
        </p:spPr>
        <p:txBody>
          <a:bodyPr>
            <a:normAutofit fontScale="85000" lnSpcReduction="20000"/>
          </a:bodyPr>
          <a:lstStyle/>
          <a:p>
            <a:endParaRPr lang="fr-FR" sz="7200" dirty="0"/>
          </a:p>
          <a:p>
            <a:r>
              <a:rPr lang="fr-FR" sz="7200" b="1" dirty="0"/>
              <a:t>2025</a:t>
            </a:r>
          </a:p>
        </p:txBody>
      </p:sp>
      <p:sp>
        <p:nvSpPr>
          <p:cNvPr id="9" name="Espace réservé du numéro de diapositive 8">
            <a:extLst>
              <a:ext uri="{FF2B5EF4-FFF2-40B4-BE49-F238E27FC236}">
                <a16:creationId xmlns:a16="http://schemas.microsoft.com/office/drawing/2014/main" id="{7F6613A3-7D60-3B8B-284D-6E45F907AF19}"/>
              </a:ext>
            </a:extLst>
          </p:cNvPr>
          <p:cNvSpPr>
            <a:spLocks noGrp="1"/>
          </p:cNvSpPr>
          <p:nvPr>
            <p:ph type="sldNum" sz="quarter" idx="12"/>
          </p:nvPr>
        </p:nvSpPr>
        <p:spPr/>
        <p:txBody>
          <a:bodyPr/>
          <a:lstStyle/>
          <a:p>
            <a:fld id="{D18F08E1-7A4D-4023-A4F5-4467EECFF272}" type="slidenum">
              <a:rPr lang="fr-FR" smtClean="0"/>
              <a:t>1</a:t>
            </a:fld>
            <a:endParaRPr lang="fr-FR"/>
          </a:p>
        </p:txBody>
      </p:sp>
      <p:pic>
        <p:nvPicPr>
          <p:cNvPr id="15" name="Image 14">
            <a:extLst>
              <a:ext uri="{FF2B5EF4-FFF2-40B4-BE49-F238E27FC236}">
                <a16:creationId xmlns:a16="http://schemas.microsoft.com/office/drawing/2014/main" id="{33172D05-9DCC-0002-1D4E-291448E7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580" y="716129"/>
            <a:ext cx="1959329" cy="911418"/>
          </a:xfrm>
          <a:prstGeom prst="rect">
            <a:avLst/>
          </a:prstGeom>
        </p:spPr>
      </p:pic>
      <p:pic>
        <p:nvPicPr>
          <p:cNvPr id="2050" name="Picture 2">
            <a:extLst>
              <a:ext uri="{FF2B5EF4-FFF2-40B4-BE49-F238E27FC236}">
                <a16:creationId xmlns:a16="http://schemas.microsoft.com/office/drawing/2014/main" id="{7AC490B7-26B3-023C-AC90-C3A4DC1E0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78" t="30147" r="28795" b="19580"/>
          <a:stretch>
            <a:fillRect/>
          </a:stretch>
        </p:blipFill>
        <p:spPr bwMode="auto">
          <a:xfrm>
            <a:off x="539100" y="166977"/>
            <a:ext cx="2755901" cy="4371975"/>
          </a:xfrm>
          <a:prstGeom prst="rect">
            <a:avLst/>
          </a:prstGeom>
          <a:noFill/>
          <a:ln>
            <a:noFill/>
          </a:ln>
          <a:effectLst/>
          <a:extLst>
            <a:ext uri="{909E8E84-426E-40DD-AFC4-6F175D3DCCD1}">
              <a14:hiddenFill xmlns:a14="http://schemas.microsoft.com/office/drawing/2010/main">
                <a:solidFill>
                  <a:srgbClr val="3A3A3A"/>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E36F"/>
                  </a:outerShdw>
                </a:effectLst>
              </a14:hiddenEffects>
            </a:ext>
          </a:extLst>
        </p:spPr>
      </p:pic>
    </p:spTree>
    <p:extLst>
      <p:ext uri="{BB962C8B-B14F-4D97-AF65-F5344CB8AC3E}">
        <p14:creationId xmlns:p14="http://schemas.microsoft.com/office/powerpoint/2010/main" val="198861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693B009-5AE3-3AED-F029-96521947B337}"/>
              </a:ext>
            </a:extLst>
          </p:cNvPr>
          <p:cNvSpPr>
            <a:spLocks noGrp="1"/>
          </p:cNvSpPr>
          <p:nvPr>
            <p:ph type="sldNum" sz="quarter" idx="12"/>
          </p:nvPr>
        </p:nvSpPr>
        <p:spPr/>
        <p:txBody>
          <a:bodyPr/>
          <a:lstStyle/>
          <a:p>
            <a:fld id="{D18F08E1-7A4D-4023-A4F5-4467EECFF272}" type="slidenum">
              <a:rPr lang="fr-FR" smtClean="0"/>
              <a:t>10</a:t>
            </a:fld>
            <a:endParaRPr lang="fr-FR"/>
          </a:p>
        </p:txBody>
      </p:sp>
      <p:sp>
        <p:nvSpPr>
          <p:cNvPr id="9" name="Titre 8">
            <a:extLst>
              <a:ext uri="{FF2B5EF4-FFF2-40B4-BE49-F238E27FC236}">
                <a16:creationId xmlns:a16="http://schemas.microsoft.com/office/drawing/2014/main" id="{72402566-8C18-7D66-A242-39A944D300A0}"/>
              </a:ext>
            </a:extLst>
          </p:cNvPr>
          <p:cNvSpPr>
            <a:spLocks noGrp="1"/>
          </p:cNvSpPr>
          <p:nvPr>
            <p:ph type="title"/>
          </p:nvPr>
        </p:nvSpPr>
        <p:spPr>
          <a:xfrm>
            <a:off x="482676" y="173797"/>
            <a:ext cx="10515600" cy="1325563"/>
          </a:xfrm>
        </p:spPr>
        <p:txBody>
          <a:bodyPr/>
          <a:lstStyle/>
          <a:p>
            <a:r>
              <a:rPr lang="fr-FR" b="1" dirty="0"/>
              <a:t>Lundi 14 juillet 2025: Concours de pétanque</a:t>
            </a:r>
            <a:br>
              <a:rPr lang="fr-FR" b="1" dirty="0"/>
            </a:br>
            <a:r>
              <a:rPr lang="fr-FR" b="1" dirty="0"/>
              <a:t>Challenge maire - adjoints</a:t>
            </a:r>
          </a:p>
        </p:txBody>
      </p:sp>
      <p:pic>
        <p:nvPicPr>
          <p:cNvPr id="3074" name="Picture 2" descr="Extérieur">
            <a:extLst>
              <a:ext uri="{FF2B5EF4-FFF2-40B4-BE49-F238E27FC236}">
                <a16:creationId xmlns:a16="http://schemas.microsoft.com/office/drawing/2014/main" id="{D12F46EA-D460-CBD0-304C-AEA81F967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57" y="1976337"/>
            <a:ext cx="5764245" cy="404508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F6274DD-3C69-49C7-EA6E-E938FE79661B}"/>
              </a:ext>
            </a:extLst>
          </p:cNvPr>
          <p:cNvSpPr txBox="1"/>
          <p:nvPr/>
        </p:nvSpPr>
        <p:spPr>
          <a:xfrm>
            <a:off x="6740337" y="2032114"/>
            <a:ext cx="5194571" cy="830997"/>
          </a:xfrm>
          <a:prstGeom prst="rect">
            <a:avLst/>
          </a:prstGeom>
          <a:noFill/>
        </p:spPr>
        <p:txBody>
          <a:bodyPr wrap="square" rtlCol="0">
            <a:spAutoFit/>
          </a:bodyPr>
          <a:lstStyle/>
          <a:p>
            <a:r>
              <a:rPr lang="fr-FR" sz="2400" dirty="0"/>
              <a:t>Dans le cadre de la fête nationale, concours de pétanque 3 en 3</a:t>
            </a:r>
          </a:p>
        </p:txBody>
      </p:sp>
      <p:sp>
        <p:nvSpPr>
          <p:cNvPr id="11" name="ZoneTexte 10">
            <a:extLst>
              <a:ext uri="{FF2B5EF4-FFF2-40B4-BE49-F238E27FC236}">
                <a16:creationId xmlns:a16="http://schemas.microsoft.com/office/drawing/2014/main" id="{4E30BD53-2E76-DDAC-7F5C-F92045790BB0}"/>
              </a:ext>
            </a:extLst>
          </p:cNvPr>
          <p:cNvSpPr txBox="1"/>
          <p:nvPr/>
        </p:nvSpPr>
        <p:spPr>
          <a:xfrm>
            <a:off x="6759032" y="1499360"/>
            <a:ext cx="4990289" cy="584775"/>
          </a:xfrm>
          <a:prstGeom prst="rect">
            <a:avLst/>
          </a:prstGeom>
          <a:noFill/>
        </p:spPr>
        <p:txBody>
          <a:bodyPr wrap="square" rtlCol="0">
            <a:spAutoFit/>
          </a:bodyPr>
          <a:lstStyle/>
          <a:p>
            <a:r>
              <a:rPr lang="fr-FR" sz="3200" dirty="0"/>
              <a:t>Jeux de boules à Correns</a:t>
            </a:r>
          </a:p>
        </p:txBody>
      </p:sp>
      <p:sp>
        <p:nvSpPr>
          <p:cNvPr id="3" name="ZoneTexte 2">
            <a:extLst>
              <a:ext uri="{FF2B5EF4-FFF2-40B4-BE49-F238E27FC236}">
                <a16:creationId xmlns:a16="http://schemas.microsoft.com/office/drawing/2014/main" id="{5411C22F-5856-17FF-4E59-7B941CBAC082}"/>
              </a:ext>
            </a:extLst>
          </p:cNvPr>
          <p:cNvSpPr txBox="1"/>
          <p:nvPr/>
        </p:nvSpPr>
        <p:spPr>
          <a:xfrm>
            <a:off x="6790923" y="2815248"/>
            <a:ext cx="2854518" cy="400110"/>
          </a:xfrm>
          <a:prstGeom prst="rect">
            <a:avLst/>
          </a:prstGeom>
          <a:noFill/>
        </p:spPr>
        <p:txBody>
          <a:bodyPr wrap="square" rtlCol="0">
            <a:spAutoFit/>
          </a:bodyPr>
          <a:lstStyle/>
          <a:p>
            <a:r>
              <a:rPr lang="fr-FR" sz="2000" dirty="0"/>
              <a:t>Buvette sur place</a:t>
            </a:r>
          </a:p>
        </p:txBody>
      </p:sp>
      <p:sp>
        <p:nvSpPr>
          <p:cNvPr id="5" name="ZoneTexte 4">
            <a:extLst>
              <a:ext uri="{FF2B5EF4-FFF2-40B4-BE49-F238E27FC236}">
                <a16:creationId xmlns:a16="http://schemas.microsoft.com/office/drawing/2014/main" id="{79D10131-E9AD-3F14-817B-6FB373DBDE51}"/>
              </a:ext>
            </a:extLst>
          </p:cNvPr>
          <p:cNvSpPr txBox="1"/>
          <p:nvPr/>
        </p:nvSpPr>
        <p:spPr>
          <a:xfrm>
            <a:off x="6472871" y="3300372"/>
            <a:ext cx="5162680" cy="2186689"/>
          </a:xfrm>
          <a:prstGeom prst="rect">
            <a:avLst/>
          </a:prstGeom>
          <a:noFill/>
        </p:spPr>
        <p:txBody>
          <a:bodyPr wrap="square" rtlCol="0">
            <a:spAutoFit/>
          </a:bodyPr>
          <a:lstStyle/>
          <a:p>
            <a:pPr marL="318770">
              <a:lnSpc>
                <a:spcPct val="107000"/>
              </a:lnSpc>
            </a:pPr>
            <a:r>
              <a:rPr lang="fr-FR" sz="1600" kern="100" dirty="0">
                <a:effectLst/>
                <a:latin typeface="Arial Nova" panose="020B0504020202020204" pitchFamily="34" charset="0"/>
                <a:ea typeface="Calibri" panose="020F0502020204030204" pitchFamily="34" charset="0"/>
                <a:cs typeface="Times New Roman" panose="02020603050405020304" pitchFamily="18" charset="0"/>
              </a:rPr>
              <a:t>16h30 : inscriptions</a:t>
            </a: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marL="318770">
              <a:lnSpc>
                <a:spcPct val="107000"/>
              </a:lnSpc>
            </a:pPr>
            <a:r>
              <a:rPr lang="fr-FR" sz="1600" kern="100" dirty="0">
                <a:effectLst/>
                <a:latin typeface="Arial Nova" panose="020B0504020202020204" pitchFamily="34" charset="0"/>
                <a:ea typeface="Calibri" panose="020F0502020204030204" pitchFamily="34" charset="0"/>
                <a:cs typeface="Times New Roman" panose="02020603050405020304" pitchFamily="18" charset="0"/>
              </a:rPr>
              <a:t>17h : démarrage des 3 parties</a:t>
            </a: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marL="318770">
              <a:lnSpc>
                <a:spcPct val="107000"/>
              </a:lnSpc>
            </a:pPr>
            <a:r>
              <a:rPr lang="fr-FR" sz="1600" kern="100" dirty="0">
                <a:effectLst/>
                <a:latin typeface="Arial Nova" panose="020B0504020202020204" pitchFamily="34" charset="0"/>
                <a:ea typeface="Calibri" panose="020F0502020204030204" pitchFamily="34" charset="0"/>
                <a:cs typeface="Times New Roman" panose="02020603050405020304" pitchFamily="18" charset="0"/>
              </a:rPr>
              <a:t>19h : repas grillades, frites à la Condamine</a:t>
            </a:r>
          </a:p>
          <a:p>
            <a:pPr marL="318770">
              <a:lnSpc>
                <a:spcPct val="107000"/>
              </a:lnSpc>
            </a:pPr>
            <a:r>
              <a:rPr lang="fr-FR" sz="1600" kern="100" dirty="0">
                <a:effectLst/>
                <a:latin typeface="Arial Nova" panose="020B0504020202020204" pitchFamily="34" charset="0"/>
                <a:ea typeface="Calibri" panose="020F0502020204030204" pitchFamily="34" charset="0"/>
                <a:cs typeface="Times New Roman" panose="02020603050405020304" pitchFamily="18" charset="0"/>
              </a:rPr>
              <a:t>20h : 1/4 finales, 1/2 finales et finale</a:t>
            </a:r>
            <a:endParaRPr lang="fr-FR" sz="1600" kern="100" dirty="0">
              <a:latin typeface="Calibri" panose="020F0502020204030204" pitchFamily="34" charset="0"/>
              <a:ea typeface="Calibri" panose="020F0502020204030204" pitchFamily="34" charset="0"/>
              <a:cs typeface="Times New Roman" panose="02020603050405020304" pitchFamily="18" charset="0"/>
            </a:endParaRPr>
          </a:p>
          <a:p>
            <a:pPr marL="318770">
              <a:lnSpc>
                <a:spcPct val="107000"/>
              </a:lnSpc>
            </a:pP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18770">
              <a:lnSpc>
                <a:spcPct val="107000"/>
              </a:lnSpc>
            </a:pPr>
            <a:r>
              <a:rPr lang="fr-FR" sz="1600" kern="100" dirty="0">
                <a:effectLst/>
                <a:latin typeface="Arial Nova" panose="020B0504020202020204" pitchFamily="34" charset="0"/>
                <a:ea typeface="Calibri" panose="020F0502020204030204" pitchFamily="34" charset="0"/>
                <a:cs typeface="Times New Roman" panose="02020603050405020304" pitchFamily="18" charset="0"/>
              </a:rPr>
              <a:t>A l’issue remise des récompenses ( coupes et bons d’achats de 10 € auprès des commerçants de Correns partenaires)</a:t>
            </a:r>
            <a:endParaRPr lang="fr-F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44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BC6A6-52FB-1A7F-13FF-4E47F45C2581}"/>
              </a:ext>
            </a:extLst>
          </p:cNvPr>
          <p:cNvSpPr>
            <a:spLocks noGrp="1"/>
          </p:cNvSpPr>
          <p:nvPr>
            <p:ph type="title"/>
          </p:nvPr>
        </p:nvSpPr>
        <p:spPr>
          <a:xfrm>
            <a:off x="437322" y="365126"/>
            <a:ext cx="10916478" cy="776362"/>
          </a:xfrm>
        </p:spPr>
        <p:txBody>
          <a:bodyPr>
            <a:normAutofit fontScale="90000"/>
          </a:bodyPr>
          <a:lstStyle/>
          <a:p>
            <a:pPr algn="ctr"/>
            <a:br>
              <a:rPr lang="fr-FR" b="1" dirty="0"/>
            </a:br>
            <a:r>
              <a:rPr lang="fr-FR" b="1"/>
              <a:t>Dimanche 26 octobre 2025</a:t>
            </a:r>
            <a:r>
              <a:rPr lang="fr-FR" b="1" dirty="0"/>
              <a:t>:  </a:t>
            </a:r>
            <a:br>
              <a:rPr lang="fr-FR" b="1" i="0" dirty="0">
                <a:solidFill>
                  <a:srgbClr val="273344"/>
                </a:solidFill>
                <a:effectLst/>
                <a:latin typeface="Frank Ruhl Libre" panose="020F0502020204030204" pitchFamily="2" charset="-79"/>
                <a:cs typeface="Frank Ruhl Libre" panose="020F0502020204030204" pitchFamily="2" charset="-79"/>
              </a:rPr>
            </a:br>
            <a:r>
              <a:rPr lang="fr-FR" b="1" dirty="0"/>
              <a:t> </a:t>
            </a:r>
          </a:p>
        </p:txBody>
      </p:sp>
      <p:sp>
        <p:nvSpPr>
          <p:cNvPr id="10" name="Espace réservé du numéro de diapositive 9">
            <a:extLst>
              <a:ext uri="{FF2B5EF4-FFF2-40B4-BE49-F238E27FC236}">
                <a16:creationId xmlns:a16="http://schemas.microsoft.com/office/drawing/2014/main" id="{90E1DB25-8C11-6899-2861-C6FDF4473EEB}"/>
              </a:ext>
            </a:extLst>
          </p:cNvPr>
          <p:cNvSpPr>
            <a:spLocks noGrp="1"/>
          </p:cNvSpPr>
          <p:nvPr>
            <p:ph type="sldNum" sz="quarter" idx="12"/>
          </p:nvPr>
        </p:nvSpPr>
        <p:spPr/>
        <p:txBody>
          <a:bodyPr/>
          <a:lstStyle/>
          <a:p>
            <a:fld id="{D18F08E1-7A4D-4023-A4F5-4467EECFF272}" type="slidenum">
              <a:rPr lang="fr-FR" smtClean="0"/>
              <a:t>11</a:t>
            </a:fld>
            <a:endParaRPr lang="fr-FR"/>
          </a:p>
        </p:txBody>
      </p:sp>
      <p:sp>
        <p:nvSpPr>
          <p:cNvPr id="3" name="ZoneTexte 2">
            <a:extLst>
              <a:ext uri="{FF2B5EF4-FFF2-40B4-BE49-F238E27FC236}">
                <a16:creationId xmlns:a16="http://schemas.microsoft.com/office/drawing/2014/main" id="{29E1A545-4DCE-F1BB-272B-13B6295ABC7F}"/>
              </a:ext>
            </a:extLst>
          </p:cNvPr>
          <p:cNvSpPr txBox="1"/>
          <p:nvPr/>
        </p:nvSpPr>
        <p:spPr>
          <a:xfrm>
            <a:off x="811033" y="2090171"/>
            <a:ext cx="6726803" cy="1323439"/>
          </a:xfrm>
          <a:prstGeom prst="rect">
            <a:avLst/>
          </a:prstGeom>
          <a:noFill/>
        </p:spPr>
        <p:txBody>
          <a:bodyPr wrap="square" rtlCol="0">
            <a:spAutoFit/>
          </a:bodyPr>
          <a:lstStyle/>
          <a:p>
            <a:r>
              <a:rPr lang="fr-FR" sz="2000" dirty="0"/>
              <a:t>11h Conférence: </a:t>
            </a:r>
            <a:r>
              <a:rPr lang="fr-FR" sz="2000" b="0" i="0" dirty="0">
                <a:solidFill>
                  <a:srgbClr val="222222"/>
                </a:solidFill>
                <a:effectLst/>
                <a:latin typeface="arial" panose="020B0604020202020204" pitchFamily="34" charset="0"/>
              </a:rPr>
              <a:t>l'espéranto : son histoire de Zamenhof à nos jours, la construction de la langue,…</a:t>
            </a:r>
            <a:endParaRPr lang="fr-FR" sz="2000" dirty="0"/>
          </a:p>
          <a:p>
            <a:r>
              <a:rPr lang="fr-FR" sz="2000" dirty="0"/>
              <a:t>12h Apéro et repas ( couscous, glace)</a:t>
            </a:r>
          </a:p>
          <a:p>
            <a:r>
              <a:rPr lang="fr-FR" sz="2000" dirty="0"/>
              <a:t>15h: concert</a:t>
            </a:r>
          </a:p>
        </p:txBody>
      </p:sp>
      <p:pic>
        <p:nvPicPr>
          <p:cNvPr id="1026" name="Picture 2">
            <a:extLst>
              <a:ext uri="{FF2B5EF4-FFF2-40B4-BE49-F238E27FC236}">
                <a16:creationId xmlns:a16="http://schemas.microsoft.com/office/drawing/2014/main" id="{C7C42FD8-33D9-F4B9-3647-794664F5F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958" y="198031"/>
            <a:ext cx="1104940" cy="110494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FEC9BF4-E529-FDC4-E2DF-F1B12391E77A}"/>
              </a:ext>
            </a:extLst>
          </p:cNvPr>
          <p:cNvSpPr txBox="1"/>
          <p:nvPr/>
        </p:nvSpPr>
        <p:spPr>
          <a:xfrm>
            <a:off x="811033" y="3623629"/>
            <a:ext cx="6094674" cy="1477328"/>
          </a:xfrm>
          <a:prstGeom prst="rect">
            <a:avLst/>
          </a:prstGeom>
          <a:noFill/>
        </p:spPr>
        <p:txBody>
          <a:bodyPr wrap="square">
            <a:spAutoFit/>
          </a:bodyPr>
          <a:lstStyle/>
          <a:p>
            <a:r>
              <a:rPr lang="fr-FR" b="0" i="0" dirty="0">
                <a:solidFill>
                  <a:srgbClr val="000000"/>
                </a:solidFill>
                <a:effectLst/>
                <a:latin typeface="robotoregular"/>
              </a:rPr>
              <a:t>Le chanteur polyglotte </a:t>
            </a:r>
            <a:r>
              <a:rPr lang="fr-FR" b="0" i="0" dirty="0" err="1">
                <a:solidFill>
                  <a:srgbClr val="000000"/>
                </a:solidFill>
                <a:effectLst/>
                <a:latin typeface="robotoregular"/>
              </a:rPr>
              <a:t>JoMo</a:t>
            </a:r>
            <a:r>
              <a:rPr lang="fr-FR" b="0" i="0" dirty="0">
                <a:solidFill>
                  <a:srgbClr val="000000"/>
                </a:solidFill>
                <a:effectLst/>
                <a:latin typeface="robotoregular"/>
              </a:rPr>
              <a:t> (Jean Marc Leclercq) se produira pour nous et chantera en plus de 20 langues. Il réalise le premier record de concert multilingue </a:t>
            </a:r>
          </a:p>
          <a:p>
            <a:r>
              <a:rPr lang="fr-FR" b="0" i="0" dirty="0">
                <a:solidFill>
                  <a:srgbClr val="000000"/>
                </a:solidFill>
                <a:effectLst/>
                <a:latin typeface="robotoregular"/>
              </a:rPr>
              <a:t>(22 chansons en 22 langues) et est inscrit en 2000 dans le Livre Guinness des records.</a:t>
            </a:r>
            <a:endParaRPr lang="fr-FR" dirty="0"/>
          </a:p>
        </p:txBody>
      </p:sp>
      <p:pic>
        <p:nvPicPr>
          <p:cNvPr id="6" name="Picture 2" descr="undefined">
            <a:extLst>
              <a:ext uri="{FF2B5EF4-FFF2-40B4-BE49-F238E27FC236}">
                <a16:creationId xmlns:a16="http://schemas.microsoft.com/office/drawing/2014/main" id="{6CCAD8A6-FD17-5AC9-0018-88B293056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623" y="2220903"/>
            <a:ext cx="2997122" cy="399000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125F93C-44EC-830A-5746-F819F3DAD3F9}"/>
              </a:ext>
            </a:extLst>
          </p:cNvPr>
          <p:cNvSpPr txBox="1"/>
          <p:nvPr/>
        </p:nvSpPr>
        <p:spPr>
          <a:xfrm>
            <a:off x="3858370" y="1215719"/>
            <a:ext cx="4007457" cy="400110"/>
          </a:xfrm>
          <a:prstGeom prst="rect">
            <a:avLst/>
          </a:prstGeom>
          <a:noFill/>
        </p:spPr>
        <p:txBody>
          <a:bodyPr wrap="square" rtlCol="0">
            <a:spAutoFit/>
          </a:bodyPr>
          <a:lstStyle/>
          <a:p>
            <a:r>
              <a:rPr lang="fr-FR" sz="2000" dirty="0">
                <a:latin typeface="Arial Nova" panose="020B0504020202020204" pitchFamily="34" charset="0"/>
              </a:rPr>
              <a:t>Salle La Fraternelle à Correns </a:t>
            </a:r>
          </a:p>
        </p:txBody>
      </p:sp>
      <p:sp>
        <p:nvSpPr>
          <p:cNvPr id="9" name="ZoneTexte 8">
            <a:extLst>
              <a:ext uri="{FF2B5EF4-FFF2-40B4-BE49-F238E27FC236}">
                <a16:creationId xmlns:a16="http://schemas.microsoft.com/office/drawing/2014/main" id="{82427976-5902-24C6-C48A-8342EB1B36A6}"/>
              </a:ext>
            </a:extLst>
          </p:cNvPr>
          <p:cNvSpPr txBox="1"/>
          <p:nvPr/>
        </p:nvSpPr>
        <p:spPr>
          <a:xfrm>
            <a:off x="4354335" y="5073323"/>
            <a:ext cx="2297263" cy="1898468"/>
          </a:xfrm>
          <a:prstGeom prst="rect">
            <a:avLst/>
          </a:prstGeom>
          <a:noFill/>
        </p:spPr>
        <p:txBody>
          <a:bodyPr wrap="square">
            <a:spAutoFit/>
          </a:bodyPr>
          <a:lstStyle/>
          <a:p>
            <a:pPr marL="0" marR="0" indent="0" algn="l">
              <a:lnSpc>
                <a:spcPct val="119000"/>
              </a:lnSpc>
              <a:spcAft>
                <a:spcPts val="600"/>
              </a:spcAft>
            </a:pPr>
            <a:r>
              <a:rPr lang="fr-FR" sz="1800" kern="1400" dirty="0">
                <a:ln>
                  <a:noFill/>
                </a:ln>
                <a:solidFill>
                  <a:srgbClr val="000000"/>
                </a:solidFill>
                <a:effectLst/>
                <a:latin typeface="Arial Nova" panose="020B0504020202020204" pitchFamily="34" charset="0"/>
              </a:rPr>
              <a:t>Participation: </a:t>
            </a:r>
            <a:endParaRPr lang="fr-FR" sz="105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fr-FR" sz="1800" kern="1400" dirty="0">
                <a:ln>
                  <a:noFill/>
                </a:ln>
                <a:solidFill>
                  <a:srgbClr val="000000"/>
                </a:solidFill>
                <a:effectLst/>
                <a:latin typeface="Arial Nova" panose="020B0504020202020204" pitchFamily="34" charset="0"/>
              </a:rPr>
              <a:t>20 €                    </a:t>
            </a:r>
            <a:endParaRPr lang="fr-FR" sz="105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fr-FR" sz="1800" kern="1400" dirty="0">
                <a:ln>
                  <a:noFill/>
                </a:ln>
                <a:solidFill>
                  <a:srgbClr val="000000"/>
                </a:solidFill>
                <a:effectLst/>
                <a:latin typeface="Arial Nova" panose="020B0504020202020204" pitchFamily="34" charset="0"/>
              </a:rPr>
              <a:t>18 € ( adhérents)</a:t>
            </a:r>
            <a:endParaRPr lang="fr-FR" sz="105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fr-FR" sz="1800" kern="1400" dirty="0">
                <a:ln>
                  <a:noFill/>
                </a:ln>
                <a:solidFill>
                  <a:srgbClr val="000000"/>
                </a:solidFill>
                <a:effectLst/>
                <a:latin typeface="Arial Nova" panose="020B0504020202020204" pitchFamily="34" charset="0"/>
              </a:rPr>
              <a:t>Concert seul  10 €</a:t>
            </a:r>
            <a:endParaRPr lang="fr-FR" sz="105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fr-FR" sz="105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17648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72DAA3-3A34-2454-8B67-E95A28CE3263}"/>
              </a:ext>
            </a:extLst>
          </p:cNvPr>
          <p:cNvSpPr>
            <a:spLocks noGrp="1"/>
          </p:cNvSpPr>
          <p:nvPr>
            <p:ph type="title"/>
          </p:nvPr>
        </p:nvSpPr>
        <p:spPr>
          <a:xfrm>
            <a:off x="838200" y="365125"/>
            <a:ext cx="6373633" cy="1325563"/>
          </a:xfrm>
        </p:spPr>
        <p:txBody>
          <a:bodyPr/>
          <a:lstStyle/>
          <a:p>
            <a:r>
              <a:rPr lang="fr-FR" b="1" dirty="0"/>
              <a:t>6 décembre 2025: Téléthon</a:t>
            </a:r>
          </a:p>
        </p:txBody>
      </p:sp>
      <p:sp>
        <p:nvSpPr>
          <p:cNvPr id="7" name="Espace réservé du numéro de diapositive 6">
            <a:extLst>
              <a:ext uri="{FF2B5EF4-FFF2-40B4-BE49-F238E27FC236}">
                <a16:creationId xmlns:a16="http://schemas.microsoft.com/office/drawing/2014/main" id="{521CB8EB-65EB-BA52-E0FF-D6BA384B031A}"/>
              </a:ext>
            </a:extLst>
          </p:cNvPr>
          <p:cNvSpPr>
            <a:spLocks noGrp="1"/>
          </p:cNvSpPr>
          <p:nvPr>
            <p:ph type="sldNum" sz="quarter" idx="12"/>
          </p:nvPr>
        </p:nvSpPr>
        <p:spPr/>
        <p:txBody>
          <a:bodyPr/>
          <a:lstStyle/>
          <a:p>
            <a:fld id="{D18F08E1-7A4D-4023-A4F5-4467EECFF272}" type="slidenum">
              <a:rPr lang="fr-FR" smtClean="0"/>
              <a:t>12</a:t>
            </a:fld>
            <a:endParaRPr lang="fr-FR"/>
          </a:p>
        </p:txBody>
      </p:sp>
      <p:pic>
        <p:nvPicPr>
          <p:cNvPr id="10" name="Image 9">
            <a:extLst>
              <a:ext uri="{FF2B5EF4-FFF2-40B4-BE49-F238E27FC236}">
                <a16:creationId xmlns:a16="http://schemas.microsoft.com/office/drawing/2014/main" id="{75D5DA4E-EF74-8243-F14B-4CC9C2893D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7705" y="1723262"/>
            <a:ext cx="4951758" cy="2574914"/>
          </a:xfrm>
          <a:prstGeom prst="rect">
            <a:avLst/>
          </a:prstGeom>
          <a:noFill/>
        </p:spPr>
      </p:pic>
      <p:sp>
        <p:nvSpPr>
          <p:cNvPr id="11" name="ZoneTexte 10">
            <a:extLst>
              <a:ext uri="{FF2B5EF4-FFF2-40B4-BE49-F238E27FC236}">
                <a16:creationId xmlns:a16="http://schemas.microsoft.com/office/drawing/2014/main" id="{A7C8BCE4-2EBA-3F7C-6215-30450FEF9DF4}"/>
              </a:ext>
            </a:extLst>
          </p:cNvPr>
          <p:cNvSpPr txBox="1"/>
          <p:nvPr/>
        </p:nvSpPr>
        <p:spPr>
          <a:xfrm>
            <a:off x="1073426" y="5414838"/>
            <a:ext cx="10145864" cy="1200329"/>
          </a:xfrm>
          <a:prstGeom prst="rect">
            <a:avLst/>
          </a:prstGeom>
          <a:noFill/>
        </p:spPr>
        <p:txBody>
          <a:bodyPr wrap="square" rtlCol="0">
            <a:spAutoFit/>
          </a:bodyPr>
          <a:lstStyle/>
          <a:p>
            <a:pPr algn="ctr"/>
            <a:r>
              <a:rPr lang="fr-FR" sz="3600" dirty="0"/>
              <a:t>Salle La Fraternelle à partir de 17h30 avec la participation des associations de Correns</a:t>
            </a:r>
          </a:p>
        </p:txBody>
      </p:sp>
      <p:pic>
        <p:nvPicPr>
          <p:cNvPr id="5122" name="Picture 2" descr="Peut être une image de 6 personnes, jouet et texte">
            <a:extLst>
              <a:ext uri="{FF2B5EF4-FFF2-40B4-BE49-F238E27FC236}">
                <a16:creationId xmlns:a16="http://schemas.microsoft.com/office/drawing/2014/main" id="{39018364-45E2-7457-3DAA-24DCEC022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632" y="1538592"/>
            <a:ext cx="7922812" cy="376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2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C53E4A6-4825-9CD4-5A0B-39F97E1A6F31}"/>
              </a:ext>
            </a:extLst>
          </p:cNvPr>
          <p:cNvSpPr>
            <a:spLocks noGrp="1"/>
          </p:cNvSpPr>
          <p:nvPr>
            <p:ph type="title"/>
          </p:nvPr>
        </p:nvSpPr>
        <p:spPr>
          <a:xfrm>
            <a:off x="138023" y="365125"/>
            <a:ext cx="11852694" cy="1325563"/>
          </a:xfrm>
        </p:spPr>
        <p:txBody>
          <a:bodyPr/>
          <a:lstStyle/>
          <a:p>
            <a:pPr algn="ctr"/>
            <a:r>
              <a:rPr lang="fr-FR" b="1" dirty="0"/>
              <a:t>Dimanche 14 décembre 2025 à La Fraternelle:         Le Gros Souper</a:t>
            </a:r>
          </a:p>
        </p:txBody>
      </p:sp>
      <p:sp>
        <p:nvSpPr>
          <p:cNvPr id="7" name="ZoneTexte 6">
            <a:extLst>
              <a:ext uri="{FF2B5EF4-FFF2-40B4-BE49-F238E27FC236}">
                <a16:creationId xmlns:a16="http://schemas.microsoft.com/office/drawing/2014/main" id="{83F6BDCD-A145-B299-2082-41BB2E85F0A5}"/>
              </a:ext>
            </a:extLst>
          </p:cNvPr>
          <p:cNvSpPr txBox="1"/>
          <p:nvPr/>
        </p:nvSpPr>
        <p:spPr>
          <a:xfrm>
            <a:off x="838200" y="7298620"/>
            <a:ext cx="6186115" cy="5016758"/>
          </a:xfrm>
          <a:prstGeom prst="rect">
            <a:avLst/>
          </a:prstGeom>
          <a:noFill/>
        </p:spPr>
        <p:txBody>
          <a:bodyPr wrap="square" rtlCol="0">
            <a:spAutoFit/>
          </a:bodyPr>
          <a:lstStyle/>
          <a:p>
            <a:r>
              <a:rPr lang="fr-FR" sz="4000" dirty="0"/>
              <a:t>Et pour maintenir la tradition</a:t>
            </a:r>
          </a:p>
          <a:p>
            <a:r>
              <a:rPr lang="fr-FR" sz="4000" dirty="0"/>
              <a:t>Le dimanche 14 décembre à partir de 12h</a:t>
            </a:r>
          </a:p>
          <a:p>
            <a:r>
              <a:rPr lang="fr-FR" sz="4000" dirty="0"/>
              <a:t>Salle La Fraternelle à Correns</a:t>
            </a:r>
          </a:p>
          <a:p>
            <a:r>
              <a:rPr lang="fr-FR" sz="4000" dirty="0"/>
              <a:t>Le Gros souper avec son menu traditionnel revisité et en concert un groupe à choisir…</a:t>
            </a:r>
          </a:p>
        </p:txBody>
      </p:sp>
      <p:sp>
        <p:nvSpPr>
          <p:cNvPr id="8" name="Espace réservé du numéro de diapositive 7">
            <a:extLst>
              <a:ext uri="{FF2B5EF4-FFF2-40B4-BE49-F238E27FC236}">
                <a16:creationId xmlns:a16="http://schemas.microsoft.com/office/drawing/2014/main" id="{469AF1D0-3B14-0149-FE28-DC949AC79C6C}"/>
              </a:ext>
            </a:extLst>
          </p:cNvPr>
          <p:cNvSpPr>
            <a:spLocks noGrp="1"/>
          </p:cNvSpPr>
          <p:nvPr>
            <p:ph type="sldNum" sz="quarter" idx="12"/>
          </p:nvPr>
        </p:nvSpPr>
        <p:spPr/>
        <p:txBody>
          <a:bodyPr/>
          <a:lstStyle/>
          <a:p>
            <a:fld id="{D18F08E1-7A4D-4023-A4F5-4467EECFF272}" type="slidenum">
              <a:rPr lang="fr-FR" smtClean="0"/>
              <a:t>13</a:t>
            </a:fld>
            <a:endParaRPr lang="fr-FR"/>
          </a:p>
        </p:txBody>
      </p:sp>
      <p:pic>
        <p:nvPicPr>
          <p:cNvPr id="1028" name="Picture 4" descr="Les 13 desserts.">
            <a:extLst>
              <a:ext uri="{FF2B5EF4-FFF2-40B4-BE49-F238E27FC236}">
                <a16:creationId xmlns:a16="http://schemas.microsoft.com/office/drawing/2014/main" id="{87B4E35A-45EC-D794-F900-77A5A491E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942" y="1424265"/>
            <a:ext cx="2280375" cy="205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ZoneTexte 1">
            <a:extLst>
              <a:ext uri="{FF2B5EF4-FFF2-40B4-BE49-F238E27FC236}">
                <a16:creationId xmlns:a16="http://schemas.microsoft.com/office/drawing/2014/main" id="{D34B1AD5-EDE0-44AD-E06E-73C136C956EB}"/>
              </a:ext>
            </a:extLst>
          </p:cNvPr>
          <p:cNvSpPr txBox="1"/>
          <p:nvPr/>
        </p:nvSpPr>
        <p:spPr>
          <a:xfrm>
            <a:off x="5089585" y="1690688"/>
            <a:ext cx="6204919" cy="3816429"/>
          </a:xfrm>
          <a:prstGeom prst="rect">
            <a:avLst/>
          </a:prstGeom>
          <a:noFill/>
        </p:spPr>
        <p:txBody>
          <a:bodyPr wrap="square" rtlCol="0">
            <a:spAutoFit/>
          </a:bodyPr>
          <a:lstStyle/>
          <a:p>
            <a:r>
              <a:rPr lang="fr-FR" sz="3200" dirty="0"/>
              <a:t>12h: apéritif, repas traditionnel</a:t>
            </a:r>
          </a:p>
          <a:p>
            <a:pPr algn="ctr"/>
            <a:r>
              <a:rPr lang="fr-FR" sz="3200" dirty="0"/>
              <a:t>15h: Spectacle :                               « LE MURMURE DU PASTRE »</a:t>
            </a:r>
          </a:p>
          <a:p>
            <a:r>
              <a:rPr lang="fr-FR" sz="3200" dirty="0"/>
              <a:t>Contes, musiques et chants de Noël</a:t>
            </a:r>
          </a:p>
          <a:p>
            <a:r>
              <a:rPr lang="fr-FR" sz="3200" dirty="0"/>
              <a:t>Un spectacle conçu et présenté par le conteur Rémy Salamon et les chanteurs/musiciens de Lo </a:t>
            </a:r>
            <a:r>
              <a:rPr lang="fr-FR" sz="3200" dirty="0" err="1"/>
              <a:t>Terralhet</a:t>
            </a:r>
            <a:endParaRPr lang="fr-FR" sz="3200" dirty="0"/>
          </a:p>
          <a:p>
            <a:endParaRPr lang="fr-FR" dirty="0"/>
          </a:p>
        </p:txBody>
      </p:sp>
      <p:pic>
        <p:nvPicPr>
          <p:cNvPr id="12" name="Image 11">
            <a:extLst>
              <a:ext uri="{FF2B5EF4-FFF2-40B4-BE49-F238E27FC236}">
                <a16:creationId xmlns:a16="http://schemas.microsoft.com/office/drawing/2014/main" id="{F3F95A8B-5FA6-6E92-336E-D9FDA2B5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98" y="3564008"/>
            <a:ext cx="4523865" cy="3025378"/>
          </a:xfrm>
          <a:prstGeom prst="rect">
            <a:avLst/>
          </a:prstGeom>
        </p:spPr>
      </p:pic>
    </p:spTree>
    <p:extLst>
      <p:ext uri="{BB962C8B-B14F-4D97-AF65-F5344CB8AC3E}">
        <p14:creationId xmlns:p14="http://schemas.microsoft.com/office/powerpoint/2010/main" val="79293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139A-1010-8E50-6E42-1488AA7D6E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DA9777-187E-7A04-3432-FDE3D4CA2AD1}"/>
              </a:ext>
            </a:extLst>
          </p:cNvPr>
          <p:cNvSpPr>
            <a:spLocks noGrp="1"/>
          </p:cNvSpPr>
          <p:nvPr>
            <p:ph type="title"/>
          </p:nvPr>
        </p:nvSpPr>
        <p:spPr/>
        <p:txBody>
          <a:bodyPr/>
          <a:lstStyle/>
          <a:p>
            <a:r>
              <a:rPr lang="fr-FR" b="1" dirty="0"/>
              <a:t>Et enfin tout au long de l’année les activités du chœur «  de </a:t>
            </a:r>
            <a:r>
              <a:rPr lang="fr-FR" b="1" dirty="0" err="1"/>
              <a:t>frema</a:t>
            </a:r>
            <a:r>
              <a:rPr lang="fr-FR" b="1" dirty="0"/>
              <a:t> e d’</a:t>
            </a:r>
            <a:r>
              <a:rPr lang="fr-FR" b="1" dirty="0" err="1"/>
              <a:t>òme</a:t>
            </a:r>
            <a:r>
              <a:rPr lang="fr-FR" b="1" dirty="0"/>
              <a:t> »</a:t>
            </a:r>
          </a:p>
        </p:txBody>
      </p:sp>
      <p:sp>
        <p:nvSpPr>
          <p:cNvPr id="4" name="Espace réservé du numéro de diapositive 3">
            <a:extLst>
              <a:ext uri="{FF2B5EF4-FFF2-40B4-BE49-F238E27FC236}">
                <a16:creationId xmlns:a16="http://schemas.microsoft.com/office/drawing/2014/main" id="{9DB1A63D-808B-F0C9-FF89-2ECE0E34A75E}"/>
              </a:ext>
            </a:extLst>
          </p:cNvPr>
          <p:cNvSpPr>
            <a:spLocks noGrp="1"/>
          </p:cNvSpPr>
          <p:nvPr>
            <p:ph type="sldNum" sz="quarter" idx="12"/>
          </p:nvPr>
        </p:nvSpPr>
        <p:spPr/>
        <p:txBody>
          <a:bodyPr/>
          <a:lstStyle/>
          <a:p>
            <a:fld id="{D18F08E1-7A4D-4023-A4F5-4467EECFF272}" type="slidenum">
              <a:rPr lang="fr-FR" smtClean="0"/>
              <a:t>14</a:t>
            </a:fld>
            <a:endParaRPr lang="fr-FR"/>
          </a:p>
        </p:txBody>
      </p:sp>
      <p:pic>
        <p:nvPicPr>
          <p:cNvPr id="7170" name="Picture 2">
            <a:extLst>
              <a:ext uri="{FF2B5EF4-FFF2-40B4-BE49-F238E27FC236}">
                <a16:creationId xmlns:a16="http://schemas.microsoft.com/office/drawing/2014/main" id="{D3F9B492-965C-BE73-BE45-2B9A3AF75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396"/>
          <a:stretch>
            <a:fillRect/>
          </a:stretch>
        </p:blipFill>
        <p:spPr bwMode="auto">
          <a:xfrm>
            <a:off x="257016" y="4295693"/>
            <a:ext cx="2732771" cy="1265472"/>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Image 8">
            <a:extLst>
              <a:ext uri="{FF2B5EF4-FFF2-40B4-BE49-F238E27FC236}">
                <a16:creationId xmlns:a16="http://schemas.microsoft.com/office/drawing/2014/main" id="{65163C44-2CFC-0EBD-688A-BA6942427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84" y="3775384"/>
            <a:ext cx="2895234" cy="366666"/>
          </a:xfrm>
          <a:prstGeom prst="rect">
            <a:avLst/>
          </a:prstGeom>
        </p:spPr>
      </p:pic>
      <p:pic>
        <p:nvPicPr>
          <p:cNvPr id="7171" name="Picture 3">
            <a:extLst>
              <a:ext uri="{FF2B5EF4-FFF2-40B4-BE49-F238E27FC236}">
                <a16:creationId xmlns:a16="http://schemas.microsoft.com/office/drawing/2014/main" id="{007F1BBD-EA03-C2A9-B443-BFB041030613}"/>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b="22806"/>
          <a:stretch>
            <a:fillRect/>
          </a:stretch>
        </p:blipFill>
        <p:spPr bwMode="auto">
          <a:xfrm>
            <a:off x="3436523" y="3244334"/>
            <a:ext cx="2567022" cy="2803001"/>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3" name="Picture 5" descr="illustrations, cliparts, dessins animés et icônes de l'immigration de personnes avec drapeau syrien sur fond - immigration">
            <a:extLst>
              <a:ext uri="{FF2B5EF4-FFF2-40B4-BE49-F238E27FC236}">
                <a16:creationId xmlns:a16="http://schemas.microsoft.com/office/drawing/2014/main" id="{487ADE98-101D-A5C4-8F28-32279BEDBCF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441686" y="3754882"/>
            <a:ext cx="2160319" cy="2275585"/>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D0BBE5FA-2FFB-D24F-8C78-AF6244EA2AE4}"/>
              </a:ext>
            </a:extLst>
          </p:cNvPr>
          <p:cNvSpPr txBox="1"/>
          <p:nvPr/>
        </p:nvSpPr>
        <p:spPr>
          <a:xfrm>
            <a:off x="6188457" y="3296747"/>
            <a:ext cx="3019154" cy="369332"/>
          </a:xfrm>
          <a:prstGeom prst="rect">
            <a:avLst/>
          </a:prstGeom>
          <a:noFill/>
        </p:spPr>
        <p:txBody>
          <a:bodyPr wrap="square" rtlCol="0">
            <a:spAutoFit/>
          </a:bodyPr>
          <a:lstStyle/>
          <a:p>
            <a:r>
              <a:rPr lang="fr-FR" dirty="0">
                <a:latin typeface="Bookman Old Style" panose="02050604050505020204" pitchFamily="18" charset="0"/>
              </a:rPr>
              <a:t>PARTIR OU </a:t>
            </a:r>
            <a:r>
              <a:rPr lang="fr-FR" dirty="0" err="1">
                <a:latin typeface="Bookman Old Style" panose="02050604050505020204" pitchFamily="18" charset="0"/>
              </a:rPr>
              <a:t>RESisTER</a:t>
            </a:r>
            <a:endParaRPr lang="fr-FR" dirty="0">
              <a:latin typeface="Bookman Old Style" panose="02050604050505020204" pitchFamily="18" charset="0"/>
            </a:endParaRPr>
          </a:p>
        </p:txBody>
      </p:sp>
      <p:pic>
        <p:nvPicPr>
          <p:cNvPr id="16" name="Espace réservé du contenu 5">
            <a:extLst>
              <a:ext uri="{FF2B5EF4-FFF2-40B4-BE49-F238E27FC236}">
                <a16:creationId xmlns:a16="http://schemas.microsoft.com/office/drawing/2014/main" id="{E417CC0E-FE3C-E7E9-1EA5-1F85430E1F24}"/>
              </a:ext>
            </a:extLst>
          </p:cNvPr>
          <p:cNvPicPr>
            <a:picLocks noChangeAspect="1"/>
          </p:cNvPicPr>
          <p:nvPr/>
        </p:nvPicPr>
        <p:blipFill>
          <a:blip r:embed="rId6">
            <a:extLst>
              <a:ext uri="{28A0092B-C50C-407E-A947-70E740481C1C}">
                <a14:useLocalDpi xmlns:a14="http://schemas.microsoft.com/office/drawing/2010/main" val="0"/>
              </a:ext>
            </a:extLst>
          </a:blip>
          <a:srcRect r="65330" b="51240"/>
          <a:stretch/>
        </p:blipFill>
        <p:spPr>
          <a:xfrm>
            <a:off x="8855233" y="3296747"/>
            <a:ext cx="2567022" cy="2552287"/>
          </a:xfrm>
          <a:prstGeom prst="rect">
            <a:avLst/>
          </a:prstGeom>
        </p:spPr>
      </p:pic>
      <p:sp>
        <p:nvSpPr>
          <p:cNvPr id="17" name="ZoneTexte 16">
            <a:extLst>
              <a:ext uri="{FF2B5EF4-FFF2-40B4-BE49-F238E27FC236}">
                <a16:creationId xmlns:a16="http://schemas.microsoft.com/office/drawing/2014/main" id="{C90E6BCA-7F7C-D160-B733-0D9BD48A8F7D}"/>
              </a:ext>
            </a:extLst>
          </p:cNvPr>
          <p:cNvSpPr txBox="1"/>
          <p:nvPr/>
        </p:nvSpPr>
        <p:spPr>
          <a:xfrm>
            <a:off x="1158371" y="1830084"/>
            <a:ext cx="4057685" cy="1200329"/>
          </a:xfrm>
          <a:prstGeom prst="rect">
            <a:avLst/>
          </a:prstGeom>
          <a:noFill/>
        </p:spPr>
        <p:txBody>
          <a:bodyPr wrap="square" rtlCol="0">
            <a:spAutoFit/>
          </a:bodyPr>
          <a:lstStyle/>
          <a:p>
            <a:r>
              <a:rPr lang="fr-FR" dirty="0"/>
              <a:t>DES SPECTACLES PREVUS EN 2025 : </a:t>
            </a:r>
          </a:p>
          <a:p>
            <a:r>
              <a:rPr lang="fr-FR" dirty="0"/>
              <a:t>29 mai à Flassans; </a:t>
            </a:r>
          </a:p>
          <a:p>
            <a:r>
              <a:rPr lang="fr-FR" dirty="0"/>
              <a:t>28 juin à </a:t>
            </a:r>
            <a:r>
              <a:rPr lang="fr-FR" dirty="0" err="1"/>
              <a:t>Colmars</a:t>
            </a:r>
            <a:r>
              <a:rPr lang="fr-FR" dirty="0"/>
              <a:t> les Alpes</a:t>
            </a:r>
          </a:p>
          <a:p>
            <a:r>
              <a:rPr lang="fr-FR" dirty="0"/>
              <a:t>ET DES REPETITIONS HEBDOMADAIRES</a:t>
            </a:r>
          </a:p>
        </p:txBody>
      </p:sp>
    </p:spTree>
    <p:extLst>
      <p:ext uri="{BB962C8B-B14F-4D97-AF65-F5344CB8AC3E}">
        <p14:creationId xmlns:p14="http://schemas.microsoft.com/office/powerpoint/2010/main" val="3758012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51742-56E5-5AEE-BFEC-6277E043F9B3}"/>
              </a:ext>
            </a:extLst>
          </p:cNvPr>
          <p:cNvSpPr>
            <a:spLocks noGrp="1"/>
          </p:cNvSpPr>
          <p:nvPr>
            <p:ph type="title"/>
          </p:nvPr>
        </p:nvSpPr>
        <p:spPr/>
        <p:txBody>
          <a:bodyPr/>
          <a:lstStyle/>
          <a:p>
            <a:r>
              <a:rPr lang="fr-FR" b="1" dirty="0"/>
              <a:t>23 février 2025: anniversaire du Cercle de l’Avenir</a:t>
            </a:r>
          </a:p>
        </p:txBody>
      </p:sp>
      <p:sp>
        <p:nvSpPr>
          <p:cNvPr id="7" name="Espace réservé du numéro de diapositive 6">
            <a:extLst>
              <a:ext uri="{FF2B5EF4-FFF2-40B4-BE49-F238E27FC236}">
                <a16:creationId xmlns:a16="http://schemas.microsoft.com/office/drawing/2014/main" id="{EE20B201-DE04-F528-9B4A-3C5351111882}"/>
              </a:ext>
            </a:extLst>
          </p:cNvPr>
          <p:cNvSpPr>
            <a:spLocks noGrp="1"/>
          </p:cNvSpPr>
          <p:nvPr>
            <p:ph type="sldNum" sz="quarter" idx="12"/>
          </p:nvPr>
        </p:nvSpPr>
        <p:spPr/>
        <p:txBody>
          <a:bodyPr/>
          <a:lstStyle/>
          <a:p>
            <a:fld id="{D18F08E1-7A4D-4023-A4F5-4467EECFF272}" type="slidenum">
              <a:rPr lang="fr-FR" smtClean="0"/>
              <a:t>2</a:t>
            </a:fld>
            <a:endParaRPr lang="fr-FR"/>
          </a:p>
        </p:txBody>
      </p:sp>
      <p:sp>
        <p:nvSpPr>
          <p:cNvPr id="9" name="ZoneTexte 8">
            <a:extLst>
              <a:ext uri="{FF2B5EF4-FFF2-40B4-BE49-F238E27FC236}">
                <a16:creationId xmlns:a16="http://schemas.microsoft.com/office/drawing/2014/main" id="{4D125CA5-7645-D2BE-4350-886C5C325C2C}"/>
              </a:ext>
            </a:extLst>
          </p:cNvPr>
          <p:cNvSpPr txBox="1"/>
          <p:nvPr/>
        </p:nvSpPr>
        <p:spPr>
          <a:xfrm>
            <a:off x="4651513" y="1789043"/>
            <a:ext cx="5716988" cy="4247317"/>
          </a:xfrm>
          <a:prstGeom prst="rect">
            <a:avLst/>
          </a:prstGeom>
          <a:noFill/>
        </p:spPr>
        <p:txBody>
          <a:bodyPr wrap="square" rtlCol="0">
            <a:spAutoFit/>
          </a:bodyPr>
          <a:lstStyle/>
          <a:p>
            <a:r>
              <a:rPr lang="fr-FR" dirty="0"/>
              <a:t>Le Cercle de l’Avenir, héritier du Cercle National Républicain déclaré en préfecture en 1898 et de la chambrée «  La Lumière » créée en 1856 est une association loi 1901</a:t>
            </a:r>
          </a:p>
          <a:p>
            <a:r>
              <a:rPr lang="fr-FR" dirty="0"/>
              <a:t>Chaque année il marque son attachement aux valeurs républicaines en organisant notamment la fête anniversaire de l’association.</a:t>
            </a:r>
          </a:p>
          <a:p>
            <a:endParaRPr lang="fr-FR" dirty="0"/>
          </a:p>
          <a:p>
            <a:r>
              <a:rPr lang="fr-FR" dirty="0"/>
              <a:t>Une centaine de convives sont attendus </a:t>
            </a:r>
          </a:p>
          <a:p>
            <a:endParaRPr lang="fr-FR" dirty="0"/>
          </a:p>
          <a:p>
            <a:r>
              <a:rPr lang="fr-FR" dirty="0"/>
              <a:t>La participation est fixée à 20 € ( adhérents 18 €) pour le repas et le concert</a:t>
            </a:r>
          </a:p>
          <a:p>
            <a:endParaRPr lang="fr-FR" dirty="0"/>
          </a:p>
          <a:p>
            <a:r>
              <a:rPr lang="fr-FR" dirty="0"/>
              <a:t>Pour les personnes souhaitant assister seulement au concert, la participation est fixée à 10 €</a:t>
            </a:r>
          </a:p>
          <a:p>
            <a:endParaRPr lang="fr-FR" dirty="0"/>
          </a:p>
        </p:txBody>
      </p:sp>
      <p:pic>
        <p:nvPicPr>
          <p:cNvPr id="11" name="Image 10">
            <a:extLst>
              <a:ext uri="{FF2B5EF4-FFF2-40B4-BE49-F238E27FC236}">
                <a16:creationId xmlns:a16="http://schemas.microsoft.com/office/drawing/2014/main" id="{D9F4166D-373C-76F0-3068-CF58AF1FF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9" y="1698638"/>
            <a:ext cx="3475738" cy="4916487"/>
          </a:xfrm>
          <a:prstGeom prst="rect">
            <a:avLst/>
          </a:prstGeom>
        </p:spPr>
      </p:pic>
    </p:spTree>
    <p:extLst>
      <p:ext uri="{BB962C8B-B14F-4D97-AF65-F5344CB8AC3E}">
        <p14:creationId xmlns:p14="http://schemas.microsoft.com/office/powerpoint/2010/main" val="117519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0F587-FBEA-2B3A-C373-2B94BA7613C4}"/>
              </a:ext>
            </a:extLst>
          </p:cNvPr>
          <p:cNvSpPr>
            <a:spLocks noGrp="1"/>
          </p:cNvSpPr>
          <p:nvPr>
            <p:ph type="title"/>
          </p:nvPr>
        </p:nvSpPr>
        <p:spPr>
          <a:xfrm>
            <a:off x="838200" y="365125"/>
            <a:ext cx="10515600" cy="1058751"/>
          </a:xfrm>
        </p:spPr>
        <p:txBody>
          <a:bodyPr>
            <a:normAutofit/>
          </a:bodyPr>
          <a:lstStyle/>
          <a:p>
            <a:pPr marL="0" marR="0" indent="0" algn="ctr">
              <a:lnSpc>
                <a:spcPct val="119000"/>
              </a:lnSpc>
              <a:spcAft>
                <a:spcPts val="600"/>
              </a:spcAft>
            </a:pPr>
            <a:br>
              <a:rPr lang="fr-FR" sz="1800" kern="1400" dirty="0">
                <a:ln>
                  <a:noFill/>
                </a:ln>
                <a:solidFill>
                  <a:srgbClr val="000000"/>
                </a:solidFill>
                <a:effectLst/>
                <a:latin typeface="Calibri" panose="020F0502020204030204" pitchFamily="34" charset="0"/>
              </a:rPr>
            </a:br>
            <a:r>
              <a:rPr lang="fr-FR" sz="1800" kern="1400" dirty="0">
                <a:ln>
                  <a:noFill/>
                </a:ln>
                <a:solidFill>
                  <a:srgbClr val="000000"/>
                </a:solidFill>
                <a:effectLst/>
                <a:latin typeface="Calibri" panose="020F0502020204030204" pitchFamily="34" charset="0"/>
              </a:rPr>
              <a:t> </a:t>
            </a:r>
          </a:p>
        </p:txBody>
      </p:sp>
      <p:sp>
        <p:nvSpPr>
          <p:cNvPr id="5" name="Espace réservé du numéro de diapositive 4">
            <a:extLst>
              <a:ext uri="{FF2B5EF4-FFF2-40B4-BE49-F238E27FC236}">
                <a16:creationId xmlns:a16="http://schemas.microsoft.com/office/drawing/2014/main" id="{67981741-703E-3637-3D33-F4F9DE836DE9}"/>
              </a:ext>
            </a:extLst>
          </p:cNvPr>
          <p:cNvSpPr>
            <a:spLocks noGrp="1"/>
          </p:cNvSpPr>
          <p:nvPr>
            <p:ph type="sldNum" sz="quarter" idx="12"/>
          </p:nvPr>
        </p:nvSpPr>
        <p:spPr/>
        <p:txBody>
          <a:bodyPr/>
          <a:lstStyle/>
          <a:p>
            <a:fld id="{D18F08E1-7A4D-4023-A4F5-4467EECFF272}" type="slidenum">
              <a:rPr lang="fr-FR" smtClean="0"/>
              <a:t>3</a:t>
            </a:fld>
            <a:endParaRPr lang="fr-FR"/>
          </a:p>
        </p:txBody>
      </p:sp>
      <p:pic>
        <p:nvPicPr>
          <p:cNvPr id="7" name="Espace réservé du contenu 6">
            <a:extLst>
              <a:ext uri="{FF2B5EF4-FFF2-40B4-BE49-F238E27FC236}">
                <a16:creationId xmlns:a16="http://schemas.microsoft.com/office/drawing/2014/main" id="{33A6C9BC-94D4-E577-5F10-3E18664C6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1285"/>
            <a:ext cx="4351338" cy="4351338"/>
          </a:xfrm>
        </p:spPr>
      </p:pic>
      <p:pic>
        <p:nvPicPr>
          <p:cNvPr id="1026" name="Picture 2">
            <a:extLst>
              <a:ext uri="{FF2B5EF4-FFF2-40B4-BE49-F238E27FC236}">
                <a16:creationId xmlns:a16="http://schemas.microsoft.com/office/drawing/2014/main" id="{08D204E7-9412-001C-76F9-BC9371536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63" t="31136" r="15329" b="10664"/>
          <a:stretch>
            <a:fillRect/>
          </a:stretch>
        </p:blipFill>
        <p:spPr bwMode="auto">
          <a:xfrm>
            <a:off x="6096000" y="1925683"/>
            <a:ext cx="2990850" cy="17748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ZoneTexte 8">
            <a:extLst>
              <a:ext uri="{FF2B5EF4-FFF2-40B4-BE49-F238E27FC236}">
                <a16:creationId xmlns:a16="http://schemas.microsoft.com/office/drawing/2014/main" id="{4CF3DACA-AAEC-D684-0B78-0BF9CA92EF81}"/>
              </a:ext>
            </a:extLst>
          </p:cNvPr>
          <p:cNvSpPr txBox="1"/>
          <p:nvPr/>
        </p:nvSpPr>
        <p:spPr>
          <a:xfrm>
            <a:off x="5865413" y="3846229"/>
            <a:ext cx="4116787" cy="1754326"/>
          </a:xfrm>
          <a:prstGeom prst="rect">
            <a:avLst/>
          </a:prstGeom>
          <a:noFill/>
        </p:spPr>
        <p:txBody>
          <a:bodyPr wrap="square">
            <a:spAutoFit/>
          </a:bodyPr>
          <a:lstStyle/>
          <a:p>
            <a:r>
              <a:rPr lang="fr-FR" sz="1800" kern="1400" dirty="0">
                <a:ln>
                  <a:noFill/>
                </a:ln>
                <a:solidFill>
                  <a:srgbClr val="000000"/>
                </a:solidFill>
                <a:effectLst/>
                <a:latin typeface="ArialMT"/>
              </a:rPr>
              <a:t>Chant : Françoise </a:t>
            </a:r>
            <a:r>
              <a:rPr lang="fr-FR" sz="1800" kern="1400" dirty="0" err="1">
                <a:ln>
                  <a:noFill/>
                </a:ln>
                <a:solidFill>
                  <a:srgbClr val="000000"/>
                </a:solidFill>
                <a:effectLst/>
                <a:latin typeface="ArialMT"/>
              </a:rPr>
              <a:t>Farsy-Sauvet</a:t>
            </a:r>
            <a:br>
              <a:rPr lang="fr-FR" sz="1800" kern="1400" dirty="0">
                <a:ln>
                  <a:noFill/>
                </a:ln>
                <a:solidFill>
                  <a:srgbClr val="000000"/>
                </a:solidFill>
                <a:effectLst/>
                <a:latin typeface="ArialMT"/>
              </a:rPr>
            </a:br>
            <a:r>
              <a:rPr lang="fr-FR" sz="1800" kern="1400" dirty="0">
                <a:ln>
                  <a:noFill/>
                </a:ln>
                <a:solidFill>
                  <a:srgbClr val="000000"/>
                </a:solidFill>
                <a:effectLst/>
                <a:latin typeface="ArialMT"/>
              </a:rPr>
              <a:t>Basse, Contrebasse : Catherine Wurtz</a:t>
            </a:r>
            <a:br>
              <a:rPr lang="fr-FR" sz="1800" kern="1400" dirty="0">
                <a:ln>
                  <a:noFill/>
                </a:ln>
                <a:solidFill>
                  <a:srgbClr val="000000"/>
                </a:solidFill>
                <a:effectLst/>
                <a:latin typeface="ArialMT"/>
              </a:rPr>
            </a:br>
            <a:r>
              <a:rPr lang="fr-FR" sz="1800" kern="1400" dirty="0">
                <a:ln>
                  <a:noFill/>
                </a:ln>
                <a:solidFill>
                  <a:srgbClr val="000000"/>
                </a:solidFill>
                <a:effectLst/>
                <a:latin typeface="ArialMT"/>
              </a:rPr>
              <a:t>Guitare, oud : Pierre Wurtz</a:t>
            </a:r>
            <a:br>
              <a:rPr lang="fr-FR" sz="1800" kern="1400" dirty="0">
                <a:ln>
                  <a:noFill/>
                </a:ln>
                <a:solidFill>
                  <a:srgbClr val="000000"/>
                </a:solidFill>
                <a:effectLst/>
                <a:latin typeface="ArialMT"/>
              </a:rPr>
            </a:br>
            <a:r>
              <a:rPr lang="fr-FR" sz="1800" kern="1400" dirty="0">
                <a:ln>
                  <a:noFill/>
                </a:ln>
                <a:solidFill>
                  <a:srgbClr val="000000"/>
                </a:solidFill>
                <a:effectLst/>
                <a:latin typeface="ArialMT"/>
              </a:rPr>
              <a:t>Guitare : Jean-Marc Petit</a:t>
            </a:r>
            <a:br>
              <a:rPr lang="fr-FR" sz="1800" kern="1400" dirty="0">
                <a:ln>
                  <a:noFill/>
                </a:ln>
                <a:solidFill>
                  <a:srgbClr val="000000"/>
                </a:solidFill>
                <a:effectLst/>
                <a:latin typeface="ArialMT"/>
              </a:rPr>
            </a:br>
            <a:r>
              <a:rPr lang="fr-FR" sz="1800" kern="1400" dirty="0">
                <a:ln>
                  <a:noFill/>
                </a:ln>
                <a:solidFill>
                  <a:srgbClr val="000000"/>
                </a:solidFill>
                <a:effectLst/>
                <a:latin typeface="ArialMT"/>
              </a:rPr>
              <a:t>Clavier : Anthony Deville</a:t>
            </a:r>
            <a:br>
              <a:rPr lang="fr-FR" sz="1800" kern="1400" dirty="0">
                <a:ln>
                  <a:noFill/>
                </a:ln>
                <a:solidFill>
                  <a:srgbClr val="000000"/>
                </a:solidFill>
                <a:effectLst/>
                <a:latin typeface="ArialMT"/>
              </a:rPr>
            </a:br>
            <a:r>
              <a:rPr lang="fr-FR" sz="1800" kern="1400" dirty="0">
                <a:ln>
                  <a:noFill/>
                </a:ln>
                <a:solidFill>
                  <a:srgbClr val="000000"/>
                </a:solidFill>
                <a:effectLst/>
                <a:latin typeface="ArialMT"/>
              </a:rPr>
              <a:t>Batterie : Rodolphe </a:t>
            </a:r>
            <a:r>
              <a:rPr lang="fr-FR" sz="1800" kern="1400" dirty="0" err="1">
                <a:ln>
                  <a:noFill/>
                </a:ln>
                <a:solidFill>
                  <a:srgbClr val="000000"/>
                </a:solidFill>
                <a:effectLst/>
                <a:latin typeface="ArialMT"/>
              </a:rPr>
              <a:t>Bellacicco</a:t>
            </a:r>
            <a:r>
              <a:rPr lang="fr-FR" sz="1800" kern="1400" dirty="0">
                <a:ln>
                  <a:noFill/>
                </a:ln>
                <a:solidFill>
                  <a:srgbClr val="000000"/>
                </a:solidFill>
                <a:effectLst/>
                <a:latin typeface="Calibri" panose="020F0502020204030204" pitchFamily="34" charset="0"/>
              </a:rPr>
              <a:t> </a:t>
            </a:r>
            <a:endParaRPr lang="fr-FR" dirty="0"/>
          </a:p>
        </p:txBody>
      </p:sp>
      <p:sp>
        <p:nvSpPr>
          <p:cNvPr id="10" name="ZoneTexte 9">
            <a:extLst>
              <a:ext uri="{FF2B5EF4-FFF2-40B4-BE49-F238E27FC236}">
                <a16:creationId xmlns:a16="http://schemas.microsoft.com/office/drawing/2014/main" id="{B44CD95B-4388-FAF9-845F-DAE4DBB553C9}"/>
              </a:ext>
            </a:extLst>
          </p:cNvPr>
          <p:cNvSpPr txBox="1"/>
          <p:nvPr/>
        </p:nvSpPr>
        <p:spPr>
          <a:xfrm>
            <a:off x="954157" y="365125"/>
            <a:ext cx="10050448" cy="646331"/>
          </a:xfrm>
          <a:prstGeom prst="rect">
            <a:avLst/>
          </a:prstGeom>
          <a:noFill/>
        </p:spPr>
        <p:txBody>
          <a:bodyPr wrap="square" rtlCol="0">
            <a:spAutoFit/>
          </a:bodyPr>
          <a:lstStyle/>
          <a:p>
            <a:r>
              <a:rPr lang="fr-FR" sz="3600" dirty="0"/>
              <a:t>Samedi 8 mars 2025: journée des droits de la femme</a:t>
            </a:r>
          </a:p>
        </p:txBody>
      </p:sp>
      <p:sp>
        <p:nvSpPr>
          <p:cNvPr id="11" name="ZoneTexte 10">
            <a:extLst>
              <a:ext uri="{FF2B5EF4-FFF2-40B4-BE49-F238E27FC236}">
                <a16:creationId xmlns:a16="http://schemas.microsoft.com/office/drawing/2014/main" id="{C47565E9-5F08-9AF1-2D8F-0E4FF07E53A0}"/>
              </a:ext>
            </a:extLst>
          </p:cNvPr>
          <p:cNvSpPr txBox="1"/>
          <p:nvPr/>
        </p:nvSpPr>
        <p:spPr>
          <a:xfrm>
            <a:off x="954158" y="1184744"/>
            <a:ext cx="8364772" cy="523220"/>
          </a:xfrm>
          <a:prstGeom prst="rect">
            <a:avLst/>
          </a:prstGeom>
          <a:noFill/>
        </p:spPr>
        <p:txBody>
          <a:bodyPr wrap="square" rtlCol="0">
            <a:spAutoFit/>
          </a:bodyPr>
          <a:lstStyle/>
          <a:p>
            <a:r>
              <a:rPr lang="fr-FR" sz="2800" dirty="0"/>
              <a:t>Concert «  La Louve » en soirée salle La Fraternelle à 21h</a:t>
            </a:r>
          </a:p>
        </p:txBody>
      </p:sp>
      <p:sp>
        <p:nvSpPr>
          <p:cNvPr id="3" name="ZoneTexte 2">
            <a:extLst>
              <a:ext uri="{FF2B5EF4-FFF2-40B4-BE49-F238E27FC236}">
                <a16:creationId xmlns:a16="http://schemas.microsoft.com/office/drawing/2014/main" id="{3AC9057C-66CB-410F-AA6B-E165A4B528B7}"/>
              </a:ext>
            </a:extLst>
          </p:cNvPr>
          <p:cNvSpPr txBox="1"/>
          <p:nvPr/>
        </p:nvSpPr>
        <p:spPr>
          <a:xfrm>
            <a:off x="5430741" y="5737715"/>
            <a:ext cx="5852160" cy="646331"/>
          </a:xfrm>
          <a:prstGeom prst="rect">
            <a:avLst/>
          </a:prstGeom>
          <a:noFill/>
        </p:spPr>
        <p:txBody>
          <a:bodyPr wrap="square" rtlCol="0">
            <a:spAutoFit/>
          </a:bodyPr>
          <a:lstStyle/>
          <a:p>
            <a:r>
              <a:rPr lang="fr-FR" dirty="0"/>
              <a:t>Libre participation aux frais</a:t>
            </a:r>
          </a:p>
          <a:p>
            <a:r>
              <a:rPr lang="fr-FR" dirty="0"/>
              <a:t>Petite restauration et buvette sur place à partir de 20h</a:t>
            </a:r>
          </a:p>
        </p:txBody>
      </p:sp>
    </p:spTree>
    <p:extLst>
      <p:ext uri="{BB962C8B-B14F-4D97-AF65-F5344CB8AC3E}">
        <p14:creationId xmlns:p14="http://schemas.microsoft.com/office/powerpoint/2010/main" val="4105643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2E73E-2AB6-EF99-B2D4-E1CA26FD4CAA}"/>
              </a:ext>
            </a:extLst>
          </p:cNvPr>
          <p:cNvSpPr>
            <a:spLocks noGrp="1"/>
          </p:cNvSpPr>
          <p:nvPr>
            <p:ph type="title"/>
          </p:nvPr>
        </p:nvSpPr>
        <p:spPr/>
        <p:txBody>
          <a:bodyPr/>
          <a:lstStyle/>
          <a:p>
            <a:r>
              <a:rPr lang="fr-FR" b="1" dirty="0"/>
              <a:t>6 avril 2025: rencontre de chœurs amateurs</a:t>
            </a:r>
          </a:p>
        </p:txBody>
      </p:sp>
      <p:sp>
        <p:nvSpPr>
          <p:cNvPr id="7" name="Espace réservé du numéro de diapositive 6">
            <a:extLst>
              <a:ext uri="{FF2B5EF4-FFF2-40B4-BE49-F238E27FC236}">
                <a16:creationId xmlns:a16="http://schemas.microsoft.com/office/drawing/2014/main" id="{1DD43C16-2D6C-175F-DBDE-D63D2AE70BCD}"/>
              </a:ext>
            </a:extLst>
          </p:cNvPr>
          <p:cNvSpPr>
            <a:spLocks noGrp="1"/>
          </p:cNvSpPr>
          <p:nvPr>
            <p:ph type="sldNum" sz="quarter" idx="12"/>
          </p:nvPr>
        </p:nvSpPr>
        <p:spPr/>
        <p:txBody>
          <a:bodyPr/>
          <a:lstStyle/>
          <a:p>
            <a:fld id="{D18F08E1-7A4D-4023-A4F5-4467EECFF272}" type="slidenum">
              <a:rPr lang="fr-FR" smtClean="0"/>
              <a:t>4</a:t>
            </a:fld>
            <a:endParaRPr lang="fr-FR"/>
          </a:p>
        </p:txBody>
      </p:sp>
      <p:pic>
        <p:nvPicPr>
          <p:cNvPr id="8" name="Image 7" descr="Concert &quot;le Caméléon présente sa chorale&quot;">
            <a:extLst>
              <a:ext uri="{FF2B5EF4-FFF2-40B4-BE49-F238E27FC236}">
                <a16:creationId xmlns:a16="http://schemas.microsoft.com/office/drawing/2014/main" id="{478873EC-1C06-24A0-E7B4-F6F741FA45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0872" y="1662874"/>
            <a:ext cx="3692008" cy="2042807"/>
          </a:xfrm>
          <a:prstGeom prst="rect">
            <a:avLst/>
          </a:prstGeom>
          <a:noFill/>
          <a:ln>
            <a:noFill/>
          </a:ln>
        </p:spPr>
      </p:pic>
      <p:pic>
        <p:nvPicPr>
          <p:cNvPr id="9" name="Image 8" descr="vignette Le Chœur de la (...)">
            <a:extLst>
              <a:ext uri="{FF2B5EF4-FFF2-40B4-BE49-F238E27FC236}">
                <a16:creationId xmlns:a16="http://schemas.microsoft.com/office/drawing/2014/main" id="{20773185-B0A4-5A8D-A4F7-D75354132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370" y="1635059"/>
            <a:ext cx="3091337" cy="2042807"/>
          </a:xfrm>
          <a:prstGeom prst="rect">
            <a:avLst/>
          </a:prstGeom>
          <a:noFill/>
          <a:ln>
            <a:noFill/>
          </a:ln>
        </p:spPr>
      </p:pic>
      <p:pic>
        <p:nvPicPr>
          <p:cNvPr id="10" name="Image 9">
            <a:extLst>
              <a:ext uri="{FF2B5EF4-FFF2-40B4-BE49-F238E27FC236}">
                <a16:creationId xmlns:a16="http://schemas.microsoft.com/office/drawing/2014/main" id="{8D08D1B1-6108-59AC-B65D-675AFA808E49}"/>
              </a:ext>
            </a:extLst>
          </p:cNvPr>
          <p:cNvPicPr>
            <a:picLocks noChangeAspect="1"/>
          </p:cNvPicPr>
          <p:nvPr/>
        </p:nvPicPr>
        <p:blipFill>
          <a:blip r:embed="rId4" cstate="print">
            <a:extLst>
              <a:ext uri="{28A0092B-C50C-407E-A947-70E740481C1C}">
                <a14:useLocalDpi xmlns:a14="http://schemas.microsoft.com/office/drawing/2010/main" val="0"/>
              </a:ext>
            </a:extLst>
          </a:blip>
          <a:srcRect l="19476" t="24834" r="1152"/>
          <a:stretch>
            <a:fillRect/>
          </a:stretch>
        </p:blipFill>
        <p:spPr bwMode="auto">
          <a:xfrm>
            <a:off x="8240581" y="1655968"/>
            <a:ext cx="2851281" cy="2042806"/>
          </a:xfrm>
          <a:prstGeom prst="rect">
            <a:avLst/>
          </a:prstGeom>
          <a:noFill/>
          <a:ln>
            <a:noFill/>
          </a:ln>
          <a:effectLst/>
        </p:spPr>
      </p:pic>
      <p:sp>
        <p:nvSpPr>
          <p:cNvPr id="12" name="ZoneTexte 11">
            <a:extLst>
              <a:ext uri="{FF2B5EF4-FFF2-40B4-BE49-F238E27FC236}">
                <a16:creationId xmlns:a16="http://schemas.microsoft.com/office/drawing/2014/main" id="{A09DF009-6BA3-2206-235A-3624C24AE513}"/>
              </a:ext>
            </a:extLst>
          </p:cNvPr>
          <p:cNvSpPr txBox="1"/>
          <p:nvPr/>
        </p:nvSpPr>
        <p:spPr>
          <a:xfrm>
            <a:off x="1009370" y="1991754"/>
            <a:ext cx="3091337" cy="369332"/>
          </a:xfrm>
          <a:prstGeom prst="rect">
            <a:avLst/>
          </a:prstGeom>
          <a:noFill/>
        </p:spPr>
        <p:txBody>
          <a:bodyPr wrap="square" rtlCol="0">
            <a:spAutoFit/>
          </a:bodyPr>
          <a:lstStyle/>
          <a:p>
            <a:r>
              <a:rPr lang="fr-FR" dirty="0">
                <a:solidFill>
                  <a:schemeClr val="bg1"/>
                </a:solidFill>
              </a:rPr>
              <a:t>Le chœur de la Provence Verte</a:t>
            </a:r>
          </a:p>
        </p:txBody>
      </p:sp>
      <p:sp>
        <p:nvSpPr>
          <p:cNvPr id="13" name="ZoneTexte 12">
            <a:extLst>
              <a:ext uri="{FF2B5EF4-FFF2-40B4-BE49-F238E27FC236}">
                <a16:creationId xmlns:a16="http://schemas.microsoft.com/office/drawing/2014/main" id="{4587CD87-1C1F-D3AA-A50D-5AB182D98F4D}"/>
              </a:ext>
            </a:extLst>
          </p:cNvPr>
          <p:cNvSpPr txBox="1"/>
          <p:nvPr/>
        </p:nvSpPr>
        <p:spPr>
          <a:xfrm>
            <a:off x="8715984" y="2003898"/>
            <a:ext cx="2081719" cy="400110"/>
          </a:xfrm>
          <a:prstGeom prst="rect">
            <a:avLst/>
          </a:prstGeom>
          <a:noFill/>
        </p:spPr>
        <p:txBody>
          <a:bodyPr wrap="square" rtlCol="0">
            <a:spAutoFit/>
          </a:bodyPr>
          <a:lstStyle/>
          <a:p>
            <a:r>
              <a:rPr lang="fr-FR" sz="2000" dirty="0">
                <a:solidFill>
                  <a:schemeClr val="bg1"/>
                </a:solidFill>
              </a:rPr>
              <a:t>De </a:t>
            </a:r>
            <a:r>
              <a:rPr lang="fr-FR" sz="2000" dirty="0" err="1">
                <a:solidFill>
                  <a:schemeClr val="bg1"/>
                </a:solidFill>
              </a:rPr>
              <a:t>frema</a:t>
            </a:r>
            <a:r>
              <a:rPr lang="fr-FR" sz="2000" dirty="0">
                <a:solidFill>
                  <a:schemeClr val="bg1"/>
                </a:solidFill>
              </a:rPr>
              <a:t> e d’</a:t>
            </a:r>
            <a:r>
              <a:rPr lang="fr-FR" sz="2000" dirty="0" err="1">
                <a:solidFill>
                  <a:schemeClr val="bg1"/>
                </a:solidFill>
              </a:rPr>
              <a:t>òme</a:t>
            </a:r>
            <a:endParaRPr lang="fr-FR" sz="2000" dirty="0">
              <a:solidFill>
                <a:schemeClr val="bg1"/>
              </a:solidFill>
            </a:endParaRPr>
          </a:p>
        </p:txBody>
      </p:sp>
      <p:sp>
        <p:nvSpPr>
          <p:cNvPr id="14" name="ZoneTexte 13">
            <a:extLst>
              <a:ext uri="{FF2B5EF4-FFF2-40B4-BE49-F238E27FC236}">
                <a16:creationId xmlns:a16="http://schemas.microsoft.com/office/drawing/2014/main" id="{549AD30D-6549-032B-BAE6-26CBF3B84F96}"/>
              </a:ext>
            </a:extLst>
          </p:cNvPr>
          <p:cNvSpPr txBox="1"/>
          <p:nvPr/>
        </p:nvSpPr>
        <p:spPr>
          <a:xfrm>
            <a:off x="945760" y="3677866"/>
            <a:ext cx="10082492" cy="2308324"/>
          </a:xfrm>
          <a:prstGeom prst="rect">
            <a:avLst/>
          </a:prstGeom>
          <a:noFill/>
        </p:spPr>
        <p:txBody>
          <a:bodyPr wrap="square" rtlCol="0">
            <a:spAutoFit/>
          </a:bodyPr>
          <a:lstStyle/>
          <a:p>
            <a:pPr algn="ctr"/>
            <a:r>
              <a:rPr lang="fr-FR" sz="2400" dirty="0"/>
              <a:t>Echange de répertoires entre les trois chœurs amateurs, </a:t>
            </a:r>
          </a:p>
          <a:p>
            <a:pPr algn="ctr"/>
            <a:r>
              <a:rPr lang="fr-FR" sz="2400" dirty="0"/>
              <a:t>soit 80 choristes</a:t>
            </a:r>
          </a:p>
          <a:p>
            <a:pPr algn="ctr"/>
            <a:r>
              <a:rPr lang="fr-FR" sz="2400" dirty="0"/>
              <a:t>dimanche 6 avril de 10h à 18h</a:t>
            </a:r>
          </a:p>
          <a:p>
            <a:pPr algn="ctr"/>
            <a:r>
              <a:rPr lang="fr-FR" sz="2400" dirty="0"/>
              <a:t>Salle La Fraternelle à Correns</a:t>
            </a:r>
          </a:p>
          <a:p>
            <a:pPr algn="ctr"/>
            <a:endParaRPr lang="fr-FR" sz="2400" dirty="0"/>
          </a:p>
          <a:p>
            <a:pPr algn="ctr"/>
            <a:r>
              <a:rPr lang="fr-FR" sz="2400" dirty="0"/>
              <a:t>Les repas seront tirés du sac</a:t>
            </a:r>
          </a:p>
        </p:txBody>
      </p:sp>
      <p:sp>
        <p:nvSpPr>
          <p:cNvPr id="3" name="ZoneTexte 2">
            <a:extLst>
              <a:ext uri="{FF2B5EF4-FFF2-40B4-BE49-F238E27FC236}">
                <a16:creationId xmlns:a16="http://schemas.microsoft.com/office/drawing/2014/main" id="{3E6BE917-184E-2EA1-3E20-C414B6CA2F02}"/>
              </a:ext>
            </a:extLst>
          </p:cNvPr>
          <p:cNvSpPr txBox="1"/>
          <p:nvPr/>
        </p:nvSpPr>
        <p:spPr>
          <a:xfrm>
            <a:off x="2838289" y="5966110"/>
            <a:ext cx="6297433" cy="369332"/>
          </a:xfrm>
          <a:prstGeom prst="rect">
            <a:avLst/>
          </a:prstGeom>
          <a:noFill/>
        </p:spPr>
        <p:txBody>
          <a:bodyPr wrap="square" rtlCol="0">
            <a:spAutoFit/>
          </a:bodyPr>
          <a:lstStyle/>
          <a:p>
            <a:r>
              <a:rPr lang="fr-FR" dirty="0"/>
              <a:t>Restitution du stage à 18h    Apéro offert par le Cercle de l’Avenir</a:t>
            </a:r>
          </a:p>
        </p:txBody>
      </p:sp>
    </p:spTree>
    <p:extLst>
      <p:ext uri="{BB962C8B-B14F-4D97-AF65-F5344CB8AC3E}">
        <p14:creationId xmlns:p14="http://schemas.microsoft.com/office/powerpoint/2010/main" val="67281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6C2A1-CADA-CE71-7DC8-9E0FC17DF3C2}"/>
              </a:ext>
            </a:extLst>
          </p:cNvPr>
          <p:cNvSpPr>
            <a:spLocks noGrp="1"/>
          </p:cNvSpPr>
          <p:nvPr>
            <p:ph type="title"/>
          </p:nvPr>
        </p:nvSpPr>
        <p:spPr/>
        <p:txBody>
          <a:bodyPr/>
          <a:lstStyle/>
          <a:p>
            <a:r>
              <a:rPr lang="fr-FR" b="1" dirty="0"/>
              <a:t>2 mai 2025: soirée italienne à La Fraternelle</a:t>
            </a:r>
          </a:p>
        </p:txBody>
      </p:sp>
      <p:sp>
        <p:nvSpPr>
          <p:cNvPr id="3" name="Espace réservé du contenu 2">
            <a:extLst>
              <a:ext uri="{FF2B5EF4-FFF2-40B4-BE49-F238E27FC236}">
                <a16:creationId xmlns:a16="http://schemas.microsoft.com/office/drawing/2014/main" id="{740D4244-9479-C99D-DD05-40D8C9151BA6}"/>
              </a:ext>
            </a:extLst>
          </p:cNvPr>
          <p:cNvSpPr>
            <a:spLocks noGrp="1"/>
          </p:cNvSpPr>
          <p:nvPr>
            <p:ph idx="1"/>
          </p:nvPr>
        </p:nvSpPr>
        <p:spPr>
          <a:xfrm>
            <a:off x="5496296" y="1485985"/>
            <a:ext cx="6397334" cy="3905000"/>
          </a:xfrm>
        </p:spPr>
        <p:txBody>
          <a:bodyPr>
            <a:normAutofit fontScale="32500" lnSpcReduction="20000"/>
          </a:bodyPr>
          <a:lstStyle/>
          <a:p>
            <a:pPr marL="0" indent="0" eaLnBrk="0" fontAlgn="base">
              <a:lnSpc>
                <a:spcPct val="99000"/>
              </a:lnSpc>
              <a:spcBef>
                <a:spcPts val="20"/>
              </a:spcBef>
              <a:buNone/>
            </a:pPr>
            <a:r>
              <a:rPr lang="fr-FR" sz="4300" spc="-10" dirty="0">
                <a:solidFill>
                  <a:srgbClr val="000000"/>
                </a:solidFill>
                <a:effectLst/>
                <a:latin typeface="Arial Nova" panose="020B0504020202020204" pitchFamily="34" charset="0"/>
                <a:ea typeface="Arial" panose="020B0604020202020204" pitchFamily="34" charset="0"/>
              </a:rPr>
              <a:t>CANTI</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spc="-10" dirty="0">
                <a:solidFill>
                  <a:srgbClr val="000000"/>
                </a:solidFill>
                <a:effectLst/>
                <a:latin typeface="Arial Nova" panose="020B0504020202020204" pitchFamily="34" charset="0"/>
                <a:ea typeface="Arial" panose="020B0604020202020204" pitchFamily="34" charset="0"/>
              </a:rPr>
              <a:t>DI</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spc="-10" dirty="0">
                <a:solidFill>
                  <a:srgbClr val="000000"/>
                </a:solidFill>
                <a:effectLst/>
                <a:latin typeface="Arial Nova" panose="020B0504020202020204" pitchFamily="34" charset="0"/>
                <a:ea typeface="Arial" panose="020B0604020202020204" pitchFamily="34" charset="0"/>
              </a:rPr>
              <a:t>PROTESTA</a:t>
            </a:r>
            <a:endParaRPr lang="fr-FR" sz="4300" dirty="0">
              <a:effectLst/>
              <a:latin typeface="Arial Nova" panose="020B0504020202020204" pitchFamily="34" charset="0"/>
              <a:ea typeface="Times New Roman" panose="02020603050405020304" pitchFamily="18" charset="0"/>
            </a:endParaRPr>
          </a:p>
          <a:p>
            <a:pPr marL="0" indent="0" algn="just" eaLnBrk="0" fontAlgn="base">
              <a:lnSpc>
                <a:spcPct val="101000"/>
              </a:lnSpc>
              <a:spcBef>
                <a:spcPts val="5"/>
              </a:spcBef>
              <a:buNone/>
            </a:pPr>
            <a:r>
              <a:rPr lang="fr-FR" sz="4300" dirty="0">
                <a:effectLst/>
                <a:latin typeface="Arial Nova" panose="020B0504020202020204" pitchFamily="34" charset="0"/>
                <a:ea typeface="Arial" panose="020B0604020202020204" pitchFamily="34" charset="0"/>
              </a:rPr>
              <a:t> </a:t>
            </a:r>
            <a:endParaRPr lang="fr-FR" sz="4300" dirty="0">
              <a:effectLst/>
              <a:latin typeface="Arial Nova" panose="020B0504020202020204" pitchFamily="34" charset="0"/>
              <a:ea typeface="Times New Roman" panose="02020603050405020304" pitchFamily="18" charset="0"/>
            </a:endParaRPr>
          </a:p>
          <a:p>
            <a:pPr marL="0" marR="549275" indent="0" eaLnBrk="0" fontAlgn="base">
              <a:lnSpc>
                <a:spcPct val="99000"/>
              </a:lnSpc>
              <a:spcBef>
                <a:spcPts val="5"/>
              </a:spcBef>
              <a:buNone/>
            </a:pPr>
            <a:r>
              <a:rPr lang="fr-FR" sz="4300" dirty="0">
                <a:solidFill>
                  <a:srgbClr val="000000"/>
                </a:solidFill>
                <a:effectLst/>
                <a:latin typeface="Arial Nova" panose="020B0504020202020204" pitchFamily="34" charset="0"/>
                <a:ea typeface="Arial" panose="020B0604020202020204" pitchFamily="34" charset="0"/>
              </a:rPr>
              <a:t>Le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25</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avril</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2025</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on</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fêtera</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en</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Italie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80ème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anniversaire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la</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Libération</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nazisme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fascisme.</a:t>
            </a:r>
            <a:endParaRPr lang="fr-FR" sz="4300" dirty="0">
              <a:effectLst/>
              <a:latin typeface="Arial Nova" panose="020B0504020202020204" pitchFamily="34" charset="0"/>
              <a:ea typeface="Times New Roman" panose="02020603050405020304" pitchFamily="18" charset="0"/>
            </a:endParaRPr>
          </a:p>
          <a:p>
            <a:pPr marL="0" indent="0" algn="just" eaLnBrk="0" fontAlgn="base">
              <a:lnSpc>
                <a:spcPct val="92000"/>
              </a:lnSpc>
              <a:spcBef>
                <a:spcPts val="5"/>
              </a:spcBef>
              <a:buNone/>
            </a:pPr>
            <a:r>
              <a:rPr lang="fr-FR" sz="4300" dirty="0">
                <a:effectLst/>
                <a:latin typeface="Arial Nova" panose="020B0504020202020204" pitchFamily="34" charset="0"/>
                <a:ea typeface="Arial" panose="020B0604020202020204" pitchFamily="34" charset="0"/>
              </a:rPr>
              <a:t> </a:t>
            </a:r>
            <a:endParaRPr lang="fr-FR" sz="4300" dirty="0">
              <a:effectLst/>
              <a:latin typeface="Arial Nova" panose="020B0504020202020204" pitchFamily="34" charset="0"/>
              <a:ea typeface="Times New Roman" panose="02020603050405020304" pitchFamily="18" charset="0"/>
            </a:endParaRPr>
          </a:p>
          <a:p>
            <a:pPr marL="0" marR="542290" indent="0" eaLnBrk="0" fontAlgn="base">
              <a:lnSpc>
                <a:spcPct val="99000"/>
              </a:lnSpc>
              <a:spcBef>
                <a:spcPts val="10"/>
              </a:spcBef>
              <a:buNone/>
            </a:pPr>
            <a:r>
              <a:rPr lang="fr-FR" sz="4300" dirty="0">
                <a:solidFill>
                  <a:srgbClr val="000000"/>
                </a:solidFill>
                <a:effectLst/>
                <a:latin typeface="Arial Nova" panose="020B0504020202020204" pitchFamily="34" charset="0"/>
                <a:ea typeface="Arial" panose="020B0604020202020204" pitchFamily="34" charset="0"/>
              </a:rPr>
              <a:t>Le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25</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avril</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1945</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fut</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proclamé</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par</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CNL</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err="1">
                <a:solidFill>
                  <a:srgbClr val="000000"/>
                </a:solidFill>
                <a:effectLst/>
                <a:latin typeface="Arial Nova" panose="020B0504020202020204" pitchFamily="34" charset="0"/>
                <a:ea typeface="Arial" panose="020B0604020202020204" pitchFamily="34" charset="0"/>
              </a:rPr>
              <a:t>Comitato</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di</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err="1">
                <a:solidFill>
                  <a:srgbClr val="000000"/>
                </a:solidFill>
                <a:effectLst/>
                <a:latin typeface="Arial Nova" panose="020B0504020202020204" pitchFamily="34" charset="0"/>
                <a:ea typeface="Arial" panose="020B0604020202020204" pitchFamily="34" charset="0"/>
              </a:rPr>
              <a:t>Liberazione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Nazionale</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l’appel</a:t>
            </a:r>
            <a:r>
              <a:rPr lang="fr-FR" sz="4300" spc="-1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à</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l’insurrection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générale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sur</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tous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territoires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encore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occupés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par</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nazis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fascistes.</a:t>
            </a:r>
            <a:endParaRPr lang="fr-FR" sz="4300" dirty="0">
              <a:effectLst/>
              <a:latin typeface="Arial Nova" panose="020B0504020202020204" pitchFamily="34" charset="0"/>
              <a:ea typeface="Times New Roman" panose="02020603050405020304" pitchFamily="18" charset="0"/>
            </a:endParaRPr>
          </a:p>
          <a:p>
            <a:pPr marL="0" indent="0" algn="just" eaLnBrk="0" fontAlgn="base">
              <a:lnSpc>
                <a:spcPct val="92000"/>
              </a:lnSpc>
              <a:spcBef>
                <a:spcPts val="5"/>
              </a:spcBef>
              <a:buNone/>
            </a:pPr>
            <a:endParaRPr lang="fr-FR" sz="4300" dirty="0">
              <a:effectLst/>
              <a:latin typeface="Arial Nova" panose="020B0504020202020204" pitchFamily="34" charset="0"/>
              <a:ea typeface="Times New Roman" panose="02020603050405020304" pitchFamily="18" charset="0"/>
            </a:endParaRPr>
          </a:p>
          <a:p>
            <a:pPr marL="0" marR="468630" indent="0" eaLnBrk="0" fontAlgn="base">
              <a:lnSpc>
                <a:spcPct val="99000"/>
              </a:lnSpc>
              <a:spcBef>
                <a:spcPts val="5"/>
              </a:spcBef>
              <a:buNone/>
            </a:pPr>
            <a:r>
              <a:rPr lang="fr-FR" sz="4300" dirty="0">
                <a:solidFill>
                  <a:srgbClr val="000000"/>
                </a:solidFill>
                <a:effectLst/>
                <a:latin typeface="Arial Nova" panose="020B0504020202020204" pitchFamily="34" charset="0"/>
                <a:ea typeface="Arial" panose="020B0604020202020204" pitchFamily="34" charset="0"/>
              </a:rPr>
              <a:t>En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souvenir</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évènement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historique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nous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vous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proposons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un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programme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quelques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chansons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italiennes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révolte:</a:t>
            </a:r>
            <a:r>
              <a:rPr lang="fr-FR" sz="4300" dirty="0">
                <a:latin typeface="Arial Nova" panose="020B0504020202020204" pitchFamily="34" charset="0"/>
                <a:ea typeface="Arial" panose="020B0604020202020204" pitchFamily="34" charset="0"/>
              </a:rPr>
              <a:t> </a:t>
            </a:r>
            <a:r>
              <a:rPr lang="fr-FR" sz="4300" dirty="0">
                <a:solidFill>
                  <a:srgbClr val="000000"/>
                </a:solidFill>
                <a:effectLst/>
                <a:latin typeface="Arial Nova" panose="020B0504020202020204" pitchFamily="34" charset="0"/>
                <a:ea typeface="Arial" panose="020B0604020202020204" pitchFamily="34" charset="0"/>
              </a:rPr>
              <a:t>la</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voix</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oubliés,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exploités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par</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classes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dominantes,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ceux</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qui</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ont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étés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utilisés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comme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chair</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spc="5" dirty="0">
                <a:solidFill>
                  <a:srgbClr val="000000"/>
                </a:solidFill>
                <a:effectLst/>
                <a:latin typeface="Arial Nova" panose="020B0504020202020204" pitchFamily="34" charset="0"/>
                <a:ea typeface="Arial" panose="020B0604020202020204" pitchFamily="34" charset="0"/>
              </a:rPr>
              <a:t>à</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canon</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pendant</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siècle</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dernier</a:t>
            </a:r>
            <a:r>
              <a:rPr lang="fr-FR" sz="4300" spc="5" dirty="0">
                <a:solidFill>
                  <a:srgbClr val="000000"/>
                </a:solidFill>
                <a:effectLst/>
                <a:latin typeface="Arial Nova" panose="020B0504020202020204" pitchFamily="34" charset="0"/>
                <a:ea typeface="Arial" panose="020B0604020202020204" pitchFamily="34" charset="0"/>
              </a:rPr>
              <a:t>,</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spc="2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ceux</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qui</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ont</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subi</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la</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dictatur</a:t>
            </a:r>
            <a:r>
              <a:rPr lang="fr-FR" sz="4300" spc="5" dirty="0">
                <a:solidFill>
                  <a:srgbClr val="000000"/>
                </a:solidFill>
                <a:effectLst/>
                <a:latin typeface="Arial Nova" panose="020B0504020202020204" pitchFamily="34" charset="0"/>
                <a:ea typeface="Arial" panose="020B0604020202020204" pitchFamily="34" charset="0"/>
              </a:rPr>
              <a:t>e</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l’occupation,</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exilés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ceux</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qui</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ont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émigré</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à</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la</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recherche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d’une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vie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meilleure…</a:t>
            </a:r>
            <a:endParaRPr lang="fr-FR" sz="4300" dirty="0">
              <a:effectLst/>
              <a:latin typeface="Arial Nova" panose="020B0504020202020204" pitchFamily="34" charset="0"/>
              <a:ea typeface="Times New Roman" panose="02020603050405020304" pitchFamily="18" charset="0"/>
            </a:endParaRPr>
          </a:p>
          <a:p>
            <a:pPr marL="0" indent="0" algn="just" eaLnBrk="0" fontAlgn="base">
              <a:lnSpc>
                <a:spcPct val="64000"/>
              </a:lnSpc>
              <a:spcBef>
                <a:spcPts val="15"/>
              </a:spcBef>
              <a:buNone/>
            </a:pPr>
            <a:r>
              <a:rPr lang="fr-FR" sz="4300" dirty="0">
                <a:effectLst/>
                <a:latin typeface="Arial Nova" panose="020B0504020202020204" pitchFamily="34" charset="0"/>
                <a:ea typeface="Arial" panose="020B0604020202020204" pitchFamily="34" charset="0"/>
              </a:rPr>
              <a:t> </a:t>
            </a:r>
            <a:endParaRPr lang="fr-FR" sz="4300" dirty="0">
              <a:effectLst/>
              <a:latin typeface="Arial Nova" panose="020B0504020202020204" pitchFamily="34" charset="0"/>
              <a:ea typeface="Times New Roman" panose="02020603050405020304" pitchFamily="18" charset="0"/>
            </a:endParaRPr>
          </a:p>
          <a:p>
            <a:pPr marL="0" marR="186055" indent="0" eaLnBrk="0" fontAlgn="base">
              <a:lnSpc>
                <a:spcPct val="99000"/>
              </a:lnSpc>
              <a:spcBef>
                <a:spcPts val="85"/>
              </a:spcBef>
              <a:spcAft>
                <a:spcPts val="10"/>
              </a:spcAft>
              <a:buNone/>
            </a:pPr>
            <a:r>
              <a:rPr lang="fr-FR" sz="4300" dirty="0">
                <a:solidFill>
                  <a:srgbClr val="000000"/>
                </a:solidFill>
                <a:effectLst/>
                <a:latin typeface="Arial Nova" panose="020B0504020202020204" pitchFamily="34" charset="0"/>
                <a:ea typeface="Arial" panose="020B0604020202020204" pitchFamily="34" charset="0"/>
              </a:rPr>
              <a:t>D’une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révolte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pain</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au</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XVIème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siècle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en</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passant</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par</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féodalisme</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nobles</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en</a:t>
            </a:r>
            <a:r>
              <a:rPr lang="fr-FR" sz="4300" spc="-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Sardaigne,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visées</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expansionnistes</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Roi</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lors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l’Unité</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d’Italie</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aux</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chants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err="1">
                <a:solidFill>
                  <a:srgbClr val="000000"/>
                </a:solidFill>
                <a:effectLst/>
                <a:latin typeface="Arial Nova" panose="020B0504020202020204" pitchFamily="34" charset="0"/>
                <a:ea typeface="Arial" panose="020B0604020202020204" pitchFamily="34" charset="0"/>
              </a:rPr>
              <a:t>Mondine</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aux</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spc="5" dirty="0">
                <a:solidFill>
                  <a:srgbClr val="000000"/>
                </a:solidFill>
                <a:effectLst/>
                <a:latin typeface="Arial Nova" panose="020B0504020202020204" pitchFamily="34" charset="0"/>
                <a:ea typeface="Arial" panose="020B0604020202020204" pitchFamily="34" charset="0"/>
              </a:rPr>
              <a:t>r</a:t>
            </a:r>
            <a:r>
              <a:rPr lang="fr-FR" sz="4300" dirty="0">
                <a:solidFill>
                  <a:srgbClr val="000000"/>
                </a:solidFill>
                <a:effectLst/>
                <a:latin typeface="Arial Nova" panose="020B0504020202020204" pitchFamily="34" charset="0"/>
                <a:ea typeface="Arial" panose="020B0604020202020204" pitchFamily="34" charset="0"/>
              </a:rPr>
              <a:t>evendications</a:t>
            </a:r>
            <a:r>
              <a:rPr lang="fr-FR" sz="4300" spc="2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travailleurs,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carnages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dictatures</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du</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siècle</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passé</a:t>
            </a:r>
            <a:r>
              <a:rPr lang="fr-FR" sz="4300" spc="15"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jusqu’aux</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tentatives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d’oubli</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notre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époque…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la</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chanson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(parfois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avec</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un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zeste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d’humour)</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toujours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été</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au</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minimum</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une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acte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solidarité</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et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certainement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un</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témoignage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de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ce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que</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nos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ancêtres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nous</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ont</a:t>
            </a:r>
            <a:r>
              <a:rPr lang="fr-FR" sz="4300" dirty="0">
                <a:solidFill>
                  <a:srgbClr val="000000"/>
                </a:solidFill>
                <a:effectLst/>
                <a:latin typeface="Arial Nova" panose="020B0504020202020204" pitchFamily="34" charset="0"/>
                <a:ea typeface="Arial" panose="020B0604020202020204" pitchFamily="34" charset="0"/>
                <a:cs typeface="Times New Roman" panose="02020603050405020304" pitchFamily="18" charset="0"/>
              </a:rPr>
              <a:t> </a:t>
            </a:r>
            <a:r>
              <a:rPr lang="fr-FR" sz="4300" dirty="0">
                <a:solidFill>
                  <a:srgbClr val="000000"/>
                </a:solidFill>
                <a:effectLst/>
                <a:latin typeface="Arial Nova" panose="020B0504020202020204" pitchFamily="34" charset="0"/>
                <a:ea typeface="Arial" panose="020B0604020202020204" pitchFamily="34" charset="0"/>
              </a:rPr>
              <a:t>légué.</a:t>
            </a:r>
            <a:endParaRPr lang="fr-FR" sz="4300" dirty="0">
              <a:effectLst/>
              <a:latin typeface="Arial Nova" panose="020B0504020202020204" pitchFamily="34" charset="0"/>
              <a:ea typeface="Times New Roman" panose="02020603050405020304" pitchFamily="18" charset="0"/>
            </a:endParaRPr>
          </a:p>
          <a:p>
            <a:pPr marL="0" indent="0">
              <a:buNone/>
            </a:pPr>
            <a:endParaRPr lang="fr-FR" dirty="0"/>
          </a:p>
        </p:txBody>
      </p:sp>
      <p:sp>
        <p:nvSpPr>
          <p:cNvPr id="4" name="Espace réservé du numéro de diapositive 3">
            <a:extLst>
              <a:ext uri="{FF2B5EF4-FFF2-40B4-BE49-F238E27FC236}">
                <a16:creationId xmlns:a16="http://schemas.microsoft.com/office/drawing/2014/main" id="{890682CC-ECF9-8802-A83A-50065C74DA0C}"/>
              </a:ext>
            </a:extLst>
          </p:cNvPr>
          <p:cNvSpPr>
            <a:spLocks noGrp="1"/>
          </p:cNvSpPr>
          <p:nvPr>
            <p:ph type="sldNum" sz="quarter" idx="12"/>
          </p:nvPr>
        </p:nvSpPr>
        <p:spPr/>
        <p:txBody>
          <a:bodyPr/>
          <a:lstStyle/>
          <a:p>
            <a:fld id="{D18F08E1-7A4D-4023-A4F5-4467EECFF272}" type="slidenum">
              <a:rPr lang="fr-FR" smtClean="0"/>
              <a:t>5</a:t>
            </a:fld>
            <a:endParaRPr lang="fr-FR"/>
          </a:p>
        </p:txBody>
      </p:sp>
      <p:sp>
        <p:nvSpPr>
          <p:cNvPr id="6" name="ZoneTexte 5">
            <a:extLst>
              <a:ext uri="{FF2B5EF4-FFF2-40B4-BE49-F238E27FC236}">
                <a16:creationId xmlns:a16="http://schemas.microsoft.com/office/drawing/2014/main" id="{09B6B544-5FC2-75FB-E759-F51FC74DD5B1}"/>
              </a:ext>
            </a:extLst>
          </p:cNvPr>
          <p:cNvSpPr txBox="1"/>
          <p:nvPr/>
        </p:nvSpPr>
        <p:spPr>
          <a:xfrm>
            <a:off x="695323" y="4733810"/>
            <a:ext cx="4627658" cy="1200329"/>
          </a:xfrm>
          <a:prstGeom prst="rect">
            <a:avLst/>
          </a:prstGeom>
          <a:noFill/>
        </p:spPr>
        <p:txBody>
          <a:bodyPr wrap="square">
            <a:spAutoFit/>
          </a:bodyPr>
          <a:lstStyle/>
          <a:p>
            <a:pPr algn="l"/>
            <a:r>
              <a:rPr lang="fr-FR" b="0" i="0" dirty="0">
                <a:solidFill>
                  <a:srgbClr val="222222"/>
                </a:solidFill>
                <a:effectLst/>
                <a:latin typeface="Arial" panose="020B0604020202020204" pitchFamily="34" charset="0"/>
              </a:rPr>
              <a:t>Catherine </a:t>
            </a:r>
            <a:r>
              <a:rPr lang="fr-FR" b="0" i="0" dirty="0" err="1">
                <a:solidFill>
                  <a:srgbClr val="222222"/>
                </a:solidFill>
                <a:effectLst/>
                <a:latin typeface="Arial" panose="020B0604020202020204" pitchFamily="34" charset="0"/>
              </a:rPr>
              <a:t>Catella</a:t>
            </a:r>
            <a:r>
              <a:rPr lang="fr-FR" b="0" i="0" dirty="0">
                <a:solidFill>
                  <a:srgbClr val="222222"/>
                </a:solidFill>
                <a:effectLst/>
                <a:latin typeface="Arial" panose="020B0604020202020204" pitchFamily="34" charset="0"/>
              </a:rPr>
              <a:t>: chant</a:t>
            </a:r>
          </a:p>
          <a:p>
            <a:pPr algn="l"/>
            <a:r>
              <a:rPr lang="fr-FR" b="0" i="0" dirty="0">
                <a:solidFill>
                  <a:srgbClr val="222222"/>
                </a:solidFill>
                <a:effectLst/>
                <a:latin typeface="Arial" panose="020B0604020202020204" pitchFamily="34" charset="0"/>
              </a:rPr>
              <a:t>Caroline </a:t>
            </a:r>
            <a:r>
              <a:rPr lang="fr-FR" b="0" i="0" dirty="0" err="1">
                <a:solidFill>
                  <a:srgbClr val="222222"/>
                </a:solidFill>
                <a:effectLst/>
                <a:latin typeface="Arial" panose="020B0604020202020204" pitchFamily="34" charset="0"/>
              </a:rPr>
              <a:t>Guibeaud</a:t>
            </a:r>
            <a:r>
              <a:rPr lang="fr-FR" b="0" i="0" dirty="0">
                <a:solidFill>
                  <a:srgbClr val="222222"/>
                </a:solidFill>
                <a:effectLst/>
                <a:latin typeface="Arial" panose="020B0604020202020204" pitchFamily="34" charset="0"/>
              </a:rPr>
              <a:t>: accordéon, </a:t>
            </a:r>
            <a:r>
              <a:rPr lang="fr-FR" b="0" i="0" dirty="0" err="1">
                <a:solidFill>
                  <a:srgbClr val="222222"/>
                </a:solidFill>
                <a:effectLst/>
                <a:latin typeface="Arial" panose="020B0604020202020204" pitchFamily="34" charset="0"/>
              </a:rPr>
              <a:t>choeurs</a:t>
            </a: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Christian Fromentin: guitare, violon </a:t>
            </a:r>
            <a:r>
              <a:rPr lang="fr-FR" b="0" i="0" dirty="0" err="1">
                <a:solidFill>
                  <a:srgbClr val="222222"/>
                </a:solidFill>
                <a:effectLst/>
                <a:latin typeface="Arial" panose="020B0604020202020204" pitchFamily="34" charset="0"/>
              </a:rPr>
              <a:t>choeurs</a:t>
            </a:r>
            <a:endParaRPr lang="fr-FR" b="0" i="0" dirty="0">
              <a:solidFill>
                <a:srgbClr val="222222"/>
              </a:solidFill>
              <a:effectLst/>
              <a:latin typeface="Arial" panose="020B0604020202020204" pitchFamily="34" charset="0"/>
            </a:endParaRPr>
          </a:p>
          <a:p>
            <a:pPr algn="l"/>
            <a:r>
              <a:rPr lang="fr-FR" b="0" i="0" dirty="0">
                <a:solidFill>
                  <a:srgbClr val="222222"/>
                </a:solidFill>
                <a:effectLst/>
                <a:latin typeface="Arial" panose="020B0604020202020204" pitchFamily="34" charset="0"/>
              </a:rPr>
              <a:t>Nicola </a:t>
            </a:r>
            <a:r>
              <a:rPr lang="fr-FR" b="0" i="0" dirty="0" err="1">
                <a:solidFill>
                  <a:srgbClr val="222222"/>
                </a:solidFill>
                <a:effectLst/>
                <a:latin typeface="Arial" panose="020B0604020202020204" pitchFamily="34" charset="0"/>
              </a:rPr>
              <a:t>Marinoni</a:t>
            </a:r>
            <a:r>
              <a:rPr lang="fr-FR" b="0" i="0" dirty="0">
                <a:solidFill>
                  <a:srgbClr val="222222"/>
                </a:solidFill>
                <a:effectLst/>
                <a:latin typeface="Arial" panose="020B0604020202020204" pitchFamily="34" charset="0"/>
              </a:rPr>
              <a:t>: percussions, </a:t>
            </a:r>
            <a:r>
              <a:rPr lang="fr-FR" b="0" i="0" dirty="0" err="1">
                <a:solidFill>
                  <a:srgbClr val="222222"/>
                </a:solidFill>
                <a:effectLst/>
                <a:latin typeface="Arial" panose="020B0604020202020204" pitchFamily="34" charset="0"/>
              </a:rPr>
              <a:t>choeurs</a:t>
            </a:r>
            <a:endParaRPr lang="fr-FR" b="0" i="0" dirty="0">
              <a:solidFill>
                <a:srgbClr val="222222"/>
              </a:solidFill>
              <a:effectLst/>
              <a:latin typeface="Arial" panose="020B0604020202020204" pitchFamily="34" charset="0"/>
            </a:endParaRPr>
          </a:p>
        </p:txBody>
      </p:sp>
      <p:sp>
        <p:nvSpPr>
          <p:cNvPr id="7" name="ZoneTexte 6">
            <a:extLst>
              <a:ext uri="{FF2B5EF4-FFF2-40B4-BE49-F238E27FC236}">
                <a16:creationId xmlns:a16="http://schemas.microsoft.com/office/drawing/2014/main" id="{5D96E0F4-7866-EE43-D5CA-C96754BC2492}"/>
              </a:ext>
            </a:extLst>
          </p:cNvPr>
          <p:cNvSpPr txBox="1"/>
          <p:nvPr/>
        </p:nvSpPr>
        <p:spPr>
          <a:xfrm>
            <a:off x="5653377" y="6308209"/>
            <a:ext cx="3522428" cy="369332"/>
          </a:xfrm>
          <a:prstGeom prst="rect">
            <a:avLst/>
          </a:prstGeom>
          <a:noFill/>
        </p:spPr>
        <p:txBody>
          <a:bodyPr wrap="square" rtlCol="0">
            <a:spAutoFit/>
          </a:bodyPr>
          <a:lstStyle/>
          <a:p>
            <a:r>
              <a:rPr lang="fr-FR" dirty="0"/>
              <a:t>Participation: 22 €/20€ (adhérents)</a:t>
            </a:r>
          </a:p>
        </p:txBody>
      </p:sp>
      <p:grpSp>
        <p:nvGrpSpPr>
          <p:cNvPr id="10" name="Groupe 9">
            <a:extLst>
              <a:ext uri="{FF2B5EF4-FFF2-40B4-BE49-F238E27FC236}">
                <a16:creationId xmlns:a16="http://schemas.microsoft.com/office/drawing/2014/main" id="{2F42F9C2-C9F9-1AD9-1671-D15AB01DA9B6}"/>
              </a:ext>
            </a:extLst>
          </p:cNvPr>
          <p:cNvGrpSpPr/>
          <p:nvPr/>
        </p:nvGrpSpPr>
        <p:grpSpPr>
          <a:xfrm>
            <a:off x="979858" y="1399555"/>
            <a:ext cx="3568869" cy="3046988"/>
            <a:chOff x="979858" y="1399555"/>
            <a:chExt cx="3568869" cy="3046988"/>
          </a:xfrm>
        </p:grpSpPr>
        <p:pic>
          <p:nvPicPr>
            <p:cNvPr id="1030" name="Picture 6" descr="Concert de CHRISTIAN FROMENTIN - Actualité de Port Fréjus">
              <a:extLst>
                <a:ext uri="{FF2B5EF4-FFF2-40B4-BE49-F238E27FC236}">
                  <a16:creationId xmlns:a16="http://schemas.microsoft.com/office/drawing/2014/main" id="{F6BDCE23-C261-433E-9C0E-9ED59F8C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58" y="2923049"/>
              <a:ext cx="1408409" cy="13255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cola Marinoni en concert à Marseille - Aix: place de ...">
              <a:extLst>
                <a:ext uri="{FF2B5EF4-FFF2-40B4-BE49-F238E27FC236}">
                  <a16:creationId xmlns:a16="http://schemas.microsoft.com/office/drawing/2014/main" id="{73C93C2C-30E9-C4AD-CFFA-2DB88204E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859" y="2912131"/>
              <a:ext cx="1468868"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races - Chants des Balkans - Provence en Scène">
              <a:extLst>
                <a:ext uri="{FF2B5EF4-FFF2-40B4-BE49-F238E27FC236}">
                  <a16:creationId xmlns:a16="http://schemas.microsoft.com/office/drawing/2014/main" id="{F6C48534-3447-7F96-1B7C-6613C477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858" y="1524024"/>
              <a:ext cx="1408409" cy="132556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FEAB2B4-0DA1-0796-346F-BF5F10031024}"/>
                </a:ext>
              </a:extLst>
            </p:cNvPr>
            <p:cNvSpPr txBox="1"/>
            <p:nvPr/>
          </p:nvSpPr>
          <p:spPr>
            <a:xfrm>
              <a:off x="2561582" y="1399555"/>
              <a:ext cx="333955" cy="3046988"/>
            </a:xfrm>
            <a:prstGeom prst="rect">
              <a:avLst/>
            </a:prstGeom>
            <a:noFill/>
          </p:spPr>
          <p:txBody>
            <a:bodyPr wrap="square" rtlCol="0">
              <a:spAutoFit/>
            </a:bodyPr>
            <a:lstStyle/>
            <a:p>
              <a:r>
                <a:rPr lang="fr-FR" sz="1600" b="1" dirty="0"/>
                <a:t>C</a:t>
              </a:r>
            </a:p>
            <a:p>
              <a:r>
                <a:rPr lang="fr-FR" sz="1600" b="1" dirty="0"/>
                <a:t>A</a:t>
              </a:r>
            </a:p>
            <a:p>
              <a:r>
                <a:rPr lang="fr-FR" sz="1600" b="1" dirty="0"/>
                <a:t>N</a:t>
              </a:r>
            </a:p>
            <a:p>
              <a:r>
                <a:rPr lang="fr-FR" sz="1600" b="1" dirty="0"/>
                <a:t>T</a:t>
              </a:r>
            </a:p>
            <a:p>
              <a:r>
                <a:rPr lang="fr-FR" sz="1600" b="1" dirty="0"/>
                <a:t>I</a:t>
              </a:r>
            </a:p>
            <a:p>
              <a:r>
                <a:rPr lang="fr-FR" sz="1600" b="1" dirty="0"/>
                <a:t>TA</a:t>
              </a:r>
            </a:p>
            <a:p>
              <a:r>
                <a:rPr lang="fr-FR" sz="1600" b="1" dirty="0"/>
                <a:t>L</a:t>
              </a:r>
            </a:p>
            <a:p>
              <a:r>
                <a:rPr lang="fr-FR" sz="1600" b="1" dirty="0"/>
                <a:t>I</a:t>
              </a:r>
            </a:p>
            <a:p>
              <a:r>
                <a:rPr lang="fr-FR" sz="1600" b="1" dirty="0"/>
                <a:t>A</a:t>
              </a:r>
            </a:p>
            <a:p>
              <a:r>
                <a:rPr lang="fr-FR" sz="1600" b="1" dirty="0"/>
                <a:t>NI</a:t>
              </a:r>
            </a:p>
          </p:txBody>
        </p:sp>
        <p:pic>
          <p:nvPicPr>
            <p:cNvPr id="8" name="Image9">
              <a:extLst>
                <a:ext uri="{FF2B5EF4-FFF2-40B4-BE49-F238E27FC236}">
                  <a16:creationId xmlns:a16="http://schemas.microsoft.com/office/drawing/2014/main" id="{F5F20CCF-99B3-1D56-E0E6-19EFE07C047C}"/>
                </a:ext>
              </a:extLst>
            </p:cNvPr>
            <p:cNvPicPr>
              <a:picLocks noChangeAspect="1"/>
            </p:cNvPicPr>
            <p:nvPr/>
          </p:nvPicPr>
          <p:blipFill>
            <a:blip r:embed="rId5">
              <a:extLst>
                <a:ext uri="{28A0092B-C50C-407E-A947-70E740481C1C}">
                  <a14:useLocalDpi xmlns:a14="http://schemas.microsoft.com/office/drawing/2010/main" val="0"/>
                </a:ext>
              </a:extLst>
            </a:blip>
            <a:srcRect l="9178"/>
            <a:stretch/>
          </p:blipFill>
          <p:spPr>
            <a:xfrm>
              <a:off x="3069575" y="1524024"/>
              <a:ext cx="1468868" cy="1325563"/>
            </a:xfrm>
            <a:prstGeom prst="rect">
              <a:avLst/>
            </a:prstGeom>
          </p:spPr>
        </p:pic>
      </p:grpSp>
      <p:sp>
        <p:nvSpPr>
          <p:cNvPr id="9" name="ZoneTexte 8">
            <a:extLst>
              <a:ext uri="{FF2B5EF4-FFF2-40B4-BE49-F238E27FC236}">
                <a16:creationId xmlns:a16="http://schemas.microsoft.com/office/drawing/2014/main" id="{F0E89DD9-DE6D-F9B7-B367-A9F86FD2F557}"/>
              </a:ext>
            </a:extLst>
          </p:cNvPr>
          <p:cNvSpPr txBox="1"/>
          <p:nvPr/>
        </p:nvSpPr>
        <p:spPr>
          <a:xfrm>
            <a:off x="6281530" y="5399803"/>
            <a:ext cx="3689406" cy="884794"/>
          </a:xfrm>
          <a:prstGeom prst="rect">
            <a:avLst/>
          </a:prstGeom>
          <a:noFill/>
        </p:spPr>
        <p:txBody>
          <a:bodyPr wrap="square" rtlCol="0">
            <a:spAutoFit/>
          </a:bodyPr>
          <a:lstStyle/>
          <a:p>
            <a:pPr marL="0" indent="0">
              <a:lnSpc>
                <a:spcPct val="118000"/>
              </a:lnSpc>
              <a:spcAft>
                <a:spcPts val="600"/>
              </a:spcAft>
              <a:buNone/>
            </a:pPr>
            <a:r>
              <a:rPr lang="fr-FR" sz="12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19h30 APERO</a:t>
            </a:r>
            <a:r>
              <a:rPr lang="fr-FR" sz="1200" kern="100" dirty="0">
                <a:latin typeface="Calibri" panose="020F0502020204030204" pitchFamily="34" charset="0"/>
                <a:ea typeface="Times New Roman" panose="02020603050405020304" pitchFamily="18" charset="0"/>
                <a:cs typeface="Times New Roman" panose="02020603050405020304" pitchFamily="18" charset="0"/>
              </a:rPr>
              <a:t> </a:t>
            </a:r>
            <a:r>
              <a:rPr lang="fr-FR" sz="12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REPAS : antipasti, lasagnes, tiramisu</a:t>
            </a:r>
            <a:r>
              <a:rPr lang="fr-FR" sz="1200" kern="100" dirty="0">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18000"/>
              </a:lnSpc>
              <a:spcAft>
                <a:spcPts val="600"/>
              </a:spcAft>
              <a:buNone/>
            </a:pPr>
            <a:r>
              <a:rPr lang="fr-FR" sz="12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21h CONCERT  </a:t>
            </a:r>
          </a:p>
          <a:p>
            <a:pPr marL="0" indent="0">
              <a:lnSpc>
                <a:spcPct val="118000"/>
              </a:lnSpc>
              <a:spcAft>
                <a:spcPts val="600"/>
              </a:spcAft>
              <a:buNone/>
            </a:pPr>
            <a:r>
              <a:rPr lang="fr-FR" sz="1200" kern="1400" dirty="0">
                <a:solidFill>
                  <a:srgbClr val="000000"/>
                </a:solidFill>
                <a:latin typeface="Arial Nova" panose="020B0504020202020204" pitchFamily="34" charset="0"/>
                <a:ea typeface="Calibri" panose="020F0502020204030204" pitchFamily="34" charset="0"/>
                <a:cs typeface="Calibri" panose="020F0502020204030204" pitchFamily="34" charset="0"/>
              </a:rPr>
              <a:t>EXPOSITION: L’installation italienne à Correns</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51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7F9D2-4D0B-C056-5837-2BA849B12E77}"/>
              </a:ext>
            </a:extLst>
          </p:cNvPr>
          <p:cNvSpPr>
            <a:spLocks noGrp="1"/>
          </p:cNvSpPr>
          <p:nvPr>
            <p:ph type="title"/>
          </p:nvPr>
        </p:nvSpPr>
        <p:spPr>
          <a:xfrm>
            <a:off x="68095" y="365125"/>
            <a:ext cx="12480586" cy="1325563"/>
          </a:xfrm>
        </p:spPr>
        <p:txBody>
          <a:bodyPr/>
          <a:lstStyle/>
          <a:p>
            <a:r>
              <a:rPr lang="fr-FR" b="1" dirty="0"/>
              <a:t>       Samedi 3 et dimanche 4 mai 2025</a:t>
            </a:r>
          </a:p>
        </p:txBody>
      </p:sp>
      <p:sp>
        <p:nvSpPr>
          <p:cNvPr id="6" name="Espace réservé du numéro de diapositive 5">
            <a:extLst>
              <a:ext uri="{FF2B5EF4-FFF2-40B4-BE49-F238E27FC236}">
                <a16:creationId xmlns:a16="http://schemas.microsoft.com/office/drawing/2014/main" id="{1405833D-5F5B-BDE4-3661-C615F67195BD}"/>
              </a:ext>
            </a:extLst>
          </p:cNvPr>
          <p:cNvSpPr>
            <a:spLocks noGrp="1"/>
          </p:cNvSpPr>
          <p:nvPr>
            <p:ph type="sldNum" sz="quarter" idx="12"/>
          </p:nvPr>
        </p:nvSpPr>
        <p:spPr/>
        <p:txBody>
          <a:bodyPr/>
          <a:lstStyle/>
          <a:p>
            <a:fld id="{D18F08E1-7A4D-4023-A4F5-4467EECFF272}" type="slidenum">
              <a:rPr lang="fr-FR" smtClean="0"/>
              <a:t>6</a:t>
            </a:fld>
            <a:endParaRPr lang="fr-FR"/>
          </a:p>
        </p:txBody>
      </p:sp>
      <p:sp>
        <p:nvSpPr>
          <p:cNvPr id="5" name="ZoneTexte 4">
            <a:extLst>
              <a:ext uri="{FF2B5EF4-FFF2-40B4-BE49-F238E27FC236}">
                <a16:creationId xmlns:a16="http://schemas.microsoft.com/office/drawing/2014/main" id="{17C21D34-390B-AE6D-B263-DC50FCE04B2B}"/>
              </a:ext>
            </a:extLst>
          </p:cNvPr>
          <p:cNvSpPr txBox="1"/>
          <p:nvPr/>
        </p:nvSpPr>
        <p:spPr>
          <a:xfrm>
            <a:off x="5012636" y="1636138"/>
            <a:ext cx="6123829" cy="923330"/>
          </a:xfrm>
          <a:prstGeom prst="rect">
            <a:avLst/>
          </a:prstGeom>
          <a:noFill/>
        </p:spPr>
        <p:txBody>
          <a:bodyPr wrap="square" rtlCol="0">
            <a:spAutoFit/>
          </a:bodyPr>
          <a:lstStyle/>
          <a:p>
            <a:r>
              <a:rPr lang="fr-FR" b="0" i="0" dirty="0">
                <a:solidFill>
                  <a:srgbClr val="646D77"/>
                </a:solidFill>
                <a:effectLst/>
                <a:latin typeface="Open Sans" panose="020B0606030504020204" pitchFamily="34" charset="0"/>
              </a:rPr>
              <a:t>un parcours-découverte des polyphonies de Sardaigne à travers l’apprentissage du </a:t>
            </a:r>
            <a:r>
              <a:rPr lang="fr-FR" b="0" i="0" dirty="0" err="1">
                <a:solidFill>
                  <a:srgbClr val="646D77"/>
                </a:solidFill>
                <a:effectLst/>
                <a:latin typeface="Open Sans" panose="020B0606030504020204" pitchFamily="34" charset="0"/>
              </a:rPr>
              <a:t>cantu</a:t>
            </a:r>
            <a:r>
              <a:rPr lang="fr-FR" b="0" i="0" dirty="0">
                <a:solidFill>
                  <a:srgbClr val="646D77"/>
                </a:solidFill>
                <a:effectLst/>
                <a:latin typeface="Open Sans" panose="020B0606030504020204" pitchFamily="34" charset="0"/>
              </a:rPr>
              <a:t> a </a:t>
            </a:r>
            <a:r>
              <a:rPr lang="fr-FR" b="0" i="0" dirty="0" err="1">
                <a:solidFill>
                  <a:srgbClr val="646D77"/>
                </a:solidFill>
                <a:effectLst/>
                <a:latin typeface="Open Sans" panose="020B0606030504020204" pitchFamily="34" charset="0"/>
              </a:rPr>
              <a:t>cuncordu</a:t>
            </a:r>
            <a:r>
              <a:rPr lang="fr-FR" b="0" i="0" dirty="0">
                <a:solidFill>
                  <a:srgbClr val="646D77"/>
                </a:solidFill>
                <a:effectLst/>
                <a:latin typeface="Open Sans" panose="020B0606030504020204" pitchFamily="34" charset="0"/>
              </a:rPr>
              <a:t>, le chant des bergers sardes.</a:t>
            </a:r>
            <a:endParaRPr lang="fr-FR" dirty="0"/>
          </a:p>
        </p:txBody>
      </p:sp>
      <p:sp>
        <p:nvSpPr>
          <p:cNvPr id="7" name="ZoneTexte 6">
            <a:extLst>
              <a:ext uri="{FF2B5EF4-FFF2-40B4-BE49-F238E27FC236}">
                <a16:creationId xmlns:a16="http://schemas.microsoft.com/office/drawing/2014/main" id="{F4AE4EC6-E74D-EA59-1264-10349DA67B49}"/>
              </a:ext>
            </a:extLst>
          </p:cNvPr>
          <p:cNvSpPr txBox="1"/>
          <p:nvPr/>
        </p:nvSpPr>
        <p:spPr>
          <a:xfrm>
            <a:off x="4850296" y="2733086"/>
            <a:ext cx="6990521" cy="2261517"/>
          </a:xfrm>
          <a:prstGeom prst="rect">
            <a:avLst/>
          </a:prstGeom>
          <a:noFill/>
        </p:spPr>
        <p:txBody>
          <a:bodyPr wrap="square" rtlCol="0">
            <a:spAutoFit/>
          </a:bodyPr>
          <a:lstStyle/>
          <a:p>
            <a:pPr>
              <a:lnSpc>
                <a:spcPct val="107000"/>
              </a:lnSpc>
              <a:spcAft>
                <a:spcPts val="800"/>
              </a:spcAft>
            </a:pPr>
            <a:r>
              <a:rPr lang="fr-FR"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horaires 10h - 17h30 (café ou thé offert à 9h30)</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samedi midi : repas sorti du sac</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dimanche midi : repas-casse-croûte offert,  inclus dans le prix du stage.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prix du stage : 80€ pour les 2 jours. (à régler à Cercle de l’Avenir)</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Participation limitée : 8 hommes et 8 femmes</a:t>
            </a:r>
          </a:p>
        </p:txBody>
      </p:sp>
      <p:pic>
        <p:nvPicPr>
          <p:cNvPr id="8" name="Image 7">
            <a:extLst>
              <a:ext uri="{FF2B5EF4-FFF2-40B4-BE49-F238E27FC236}">
                <a16:creationId xmlns:a16="http://schemas.microsoft.com/office/drawing/2014/main" id="{1C1DBB08-94F1-0206-4E17-371F90AE9911}"/>
              </a:ext>
            </a:extLst>
          </p:cNvPr>
          <p:cNvPicPr>
            <a:picLocks noChangeAspect="1"/>
          </p:cNvPicPr>
          <p:nvPr/>
        </p:nvPicPr>
        <p:blipFill>
          <a:blip r:embed="rId2">
            <a:extLst>
              <a:ext uri="{28A0092B-C50C-407E-A947-70E740481C1C}">
                <a14:useLocalDpi xmlns:a14="http://schemas.microsoft.com/office/drawing/2010/main" val="0"/>
              </a:ext>
            </a:extLst>
          </a:blip>
          <a:srcRect l="4791" t="7189" r="35841" b="52534"/>
          <a:stretch/>
        </p:blipFill>
        <p:spPr>
          <a:xfrm>
            <a:off x="1239078" y="1690688"/>
            <a:ext cx="2878373" cy="2762186"/>
          </a:xfrm>
          <a:prstGeom prst="rect">
            <a:avLst/>
          </a:prstGeom>
        </p:spPr>
      </p:pic>
      <p:sp>
        <p:nvSpPr>
          <p:cNvPr id="10" name="ZoneTexte 9">
            <a:extLst>
              <a:ext uri="{FF2B5EF4-FFF2-40B4-BE49-F238E27FC236}">
                <a16:creationId xmlns:a16="http://schemas.microsoft.com/office/drawing/2014/main" id="{5B3255AE-6991-1E04-2F0A-C882C39DB301}"/>
              </a:ext>
            </a:extLst>
          </p:cNvPr>
          <p:cNvSpPr txBox="1"/>
          <p:nvPr/>
        </p:nvSpPr>
        <p:spPr>
          <a:xfrm>
            <a:off x="1160890" y="4723075"/>
            <a:ext cx="2981740" cy="1477328"/>
          </a:xfrm>
          <a:prstGeom prst="rect">
            <a:avLst/>
          </a:prstGeom>
          <a:noFill/>
        </p:spPr>
        <p:txBody>
          <a:bodyPr wrap="square" rtlCol="0">
            <a:spAutoFit/>
          </a:bodyPr>
          <a:lstStyle/>
          <a:p>
            <a:r>
              <a:rPr lang="fr-FR" dirty="0"/>
              <a:t>Stage de polyphonies sardes animé par Gigi Oliva, chanteur issu de la tradition, enseignant, chef de chœur venu de Sardaigne</a:t>
            </a:r>
          </a:p>
        </p:txBody>
      </p:sp>
      <p:sp>
        <p:nvSpPr>
          <p:cNvPr id="3" name="ZoneTexte 2">
            <a:extLst>
              <a:ext uri="{FF2B5EF4-FFF2-40B4-BE49-F238E27FC236}">
                <a16:creationId xmlns:a16="http://schemas.microsoft.com/office/drawing/2014/main" id="{4C9AB7A9-A831-A95E-5DDE-1971825849E2}"/>
              </a:ext>
            </a:extLst>
          </p:cNvPr>
          <p:cNvSpPr txBox="1"/>
          <p:nvPr/>
        </p:nvSpPr>
        <p:spPr>
          <a:xfrm>
            <a:off x="4882101" y="5221862"/>
            <a:ext cx="6965342" cy="369332"/>
          </a:xfrm>
          <a:prstGeom prst="rect">
            <a:avLst/>
          </a:prstGeom>
          <a:noFill/>
        </p:spPr>
        <p:txBody>
          <a:bodyPr wrap="square" rtlCol="0">
            <a:spAutoFit/>
          </a:bodyPr>
          <a:lstStyle/>
          <a:p>
            <a:r>
              <a:rPr lang="fr-FR" dirty="0"/>
              <a:t>LIEU: Fort </a:t>
            </a:r>
            <a:r>
              <a:rPr lang="fr-FR" dirty="0" err="1"/>
              <a:t>Gibron</a:t>
            </a:r>
            <a:r>
              <a:rPr lang="fr-FR" dirty="0"/>
              <a:t> 83570 CORRENS</a:t>
            </a:r>
          </a:p>
        </p:txBody>
      </p:sp>
    </p:spTree>
    <p:extLst>
      <p:ext uri="{BB962C8B-B14F-4D97-AF65-F5344CB8AC3E}">
        <p14:creationId xmlns:p14="http://schemas.microsoft.com/office/powerpoint/2010/main" val="210321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23722A-145D-3526-5216-6075AE7F5896}"/>
              </a:ext>
            </a:extLst>
          </p:cNvPr>
          <p:cNvSpPr>
            <a:spLocks noGrp="1"/>
          </p:cNvSpPr>
          <p:nvPr>
            <p:ph type="title"/>
          </p:nvPr>
        </p:nvSpPr>
        <p:spPr>
          <a:xfrm>
            <a:off x="838200" y="365125"/>
            <a:ext cx="11231880" cy="1325563"/>
          </a:xfrm>
        </p:spPr>
        <p:txBody>
          <a:bodyPr/>
          <a:lstStyle/>
          <a:p>
            <a:r>
              <a:rPr lang="fr-FR" b="1" dirty="0"/>
              <a:t>8 mai 2025:  concours de pétanque en triplette</a:t>
            </a:r>
          </a:p>
        </p:txBody>
      </p:sp>
      <p:sp>
        <p:nvSpPr>
          <p:cNvPr id="6" name="Espace réservé du numéro de diapositive 5">
            <a:extLst>
              <a:ext uri="{FF2B5EF4-FFF2-40B4-BE49-F238E27FC236}">
                <a16:creationId xmlns:a16="http://schemas.microsoft.com/office/drawing/2014/main" id="{BA9BECFF-6EC0-48F2-B462-CFB38E195497}"/>
              </a:ext>
            </a:extLst>
          </p:cNvPr>
          <p:cNvSpPr>
            <a:spLocks noGrp="1"/>
          </p:cNvSpPr>
          <p:nvPr>
            <p:ph type="sldNum" sz="quarter" idx="12"/>
          </p:nvPr>
        </p:nvSpPr>
        <p:spPr/>
        <p:txBody>
          <a:bodyPr/>
          <a:lstStyle/>
          <a:p>
            <a:fld id="{D18F08E1-7A4D-4023-A4F5-4467EECFF272}" type="slidenum">
              <a:rPr lang="fr-FR" smtClean="0"/>
              <a:t>7</a:t>
            </a:fld>
            <a:endParaRPr lang="fr-FR"/>
          </a:p>
        </p:txBody>
      </p:sp>
      <p:sp>
        <p:nvSpPr>
          <p:cNvPr id="8" name="ZoneTexte 7">
            <a:extLst>
              <a:ext uri="{FF2B5EF4-FFF2-40B4-BE49-F238E27FC236}">
                <a16:creationId xmlns:a16="http://schemas.microsoft.com/office/drawing/2014/main" id="{07C3E159-80A1-FFDA-BCF1-EFFC1E3A3115}"/>
              </a:ext>
            </a:extLst>
          </p:cNvPr>
          <p:cNvSpPr txBox="1"/>
          <p:nvPr/>
        </p:nvSpPr>
        <p:spPr>
          <a:xfrm>
            <a:off x="5496128" y="1690688"/>
            <a:ext cx="5768502" cy="461665"/>
          </a:xfrm>
          <a:prstGeom prst="rect">
            <a:avLst/>
          </a:prstGeom>
          <a:noFill/>
        </p:spPr>
        <p:txBody>
          <a:bodyPr wrap="square" rtlCol="0">
            <a:spAutoFit/>
          </a:bodyPr>
          <a:lstStyle/>
          <a:p>
            <a:pPr algn="ctr"/>
            <a:endParaRPr lang="fr-FR" sz="2400" dirty="0"/>
          </a:p>
        </p:txBody>
      </p:sp>
      <p:pic>
        <p:nvPicPr>
          <p:cNvPr id="3" name="Picture 2" descr="illustrations, cliparts, dessins animés et icônes de personnes âgées jouant au bocce ou au bowling de pelouse en compétition les unes avec les autres. ground level shot, elderly friends characters playing boules in park outdoor area enjoying spare time. illustration vectorielle linéaire - concours petanque">
            <a:extLst>
              <a:ext uri="{FF2B5EF4-FFF2-40B4-BE49-F238E27FC236}">
                <a16:creationId xmlns:a16="http://schemas.microsoft.com/office/drawing/2014/main" id="{18C9419C-0412-1955-5B90-4E0256D69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370" y="1793682"/>
            <a:ext cx="4355501" cy="22773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C7E775C-8EA8-61B0-5028-06F061584EC5}"/>
              </a:ext>
            </a:extLst>
          </p:cNvPr>
          <p:cNvSpPr txBox="1"/>
          <p:nvPr/>
        </p:nvSpPr>
        <p:spPr>
          <a:xfrm>
            <a:off x="691899" y="4167659"/>
            <a:ext cx="4826442" cy="2246769"/>
          </a:xfrm>
          <a:prstGeom prst="rect">
            <a:avLst/>
          </a:prstGeom>
          <a:noFill/>
        </p:spPr>
        <p:txBody>
          <a:bodyPr wrap="square" rtlCol="0">
            <a:spAutoFit/>
          </a:bodyPr>
          <a:lstStyle/>
          <a:p>
            <a:r>
              <a:rPr lang="fr-FR" sz="2800" dirty="0"/>
              <a:t>Au terrain de boules de Correns</a:t>
            </a:r>
          </a:p>
          <a:p>
            <a:r>
              <a:rPr lang="fr-FR" sz="2800" dirty="0"/>
              <a:t>Inscriptions à 14h30</a:t>
            </a:r>
          </a:p>
          <a:p>
            <a:r>
              <a:rPr lang="fr-FR" sz="2800" dirty="0"/>
              <a:t>Tirage des équipes à 15h</a:t>
            </a:r>
          </a:p>
          <a:p>
            <a:r>
              <a:rPr lang="fr-FR" sz="2800" dirty="0"/>
              <a:t>Buvette et petite restauration sur place</a:t>
            </a:r>
          </a:p>
        </p:txBody>
      </p:sp>
      <p:sp>
        <p:nvSpPr>
          <p:cNvPr id="7" name="ZoneTexte 6">
            <a:extLst>
              <a:ext uri="{FF2B5EF4-FFF2-40B4-BE49-F238E27FC236}">
                <a16:creationId xmlns:a16="http://schemas.microsoft.com/office/drawing/2014/main" id="{76A0ADC3-312E-31A6-DDEE-46CCBAC4E54B}"/>
              </a:ext>
            </a:extLst>
          </p:cNvPr>
          <p:cNvSpPr txBox="1"/>
          <p:nvPr/>
        </p:nvSpPr>
        <p:spPr>
          <a:xfrm>
            <a:off x="6141198" y="1316468"/>
            <a:ext cx="5526157" cy="5509200"/>
          </a:xfrm>
          <a:prstGeom prst="rect">
            <a:avLst/>
          </a:prstGeom>
          <a:noFill/>
        </p:spPr>
        <p:txBody>
          <a:bodyPr wrap="square">
            <a:spAutoFit/>
          </a:bodyPr>
          <a:lstStyle/>
          <a:p>
            <a:r>
              <a:rPr lang="fr-FR" sz="1600" dirty="0"/>
              <a:t>On tire au sort l’équipe qui commence à jouer. N’importe quel joueur de cette équipe choisit le point de départ et trace sur le sol un cercle. Quand il joue, les pieds du joueur ne doivent pas sortir du cercle avant que sa boule ait atteint le sol. Ce joueur lance alors le cochonnet  à une distance comprise entre 6 et 10 mètres. Le but doit être au moins à 1 m. de tout obstacle (mur, arbre, etc.).  Il lance ensuite sa première boule, essayant de la placer le plus près possible du but.  Un joueur de la deuxième équipe rentre alors dans le cercle et essaye de placer sa boule plus près que la précédente, soit en tirant (c'est-à-dire déplacer la boule du joueur adverse), soit en pointant (c’est-à-dire placer sa propre boule encore plus près du but). La boule la plus proche du but mène le jeu. C´est alors à un joueur de l’équipe qui ne mène pas de jouer jusqu'à ce que cette équipe mène.  Quand une des équipes n'a plus de boules en main, les joueurs de l’autre équipe jouent celles qui leur restent, essayant de les placer le mieux possible. Quand les deux équipes n'ont plus de boules, on compte les points. L'équipe gagnante marque autant de points qu'elle a de boules mieux placées que la meilleure de l'équipe adverse. L'un des joueurs de l'équipe gagnante lance alors le but du point où il se trouve et le jeu continue jusqu'à ce qu'une des équipes marque 13 points</a:t>
            </a:r>
          </a:p>
        </p:txBody>
      </p:sp>
    </p:spTree>
    <p:extLst>
      <p:ext uri="{BB962C8B-B14F-4D97-AF65-F5344CB8AC3E}">
        <p14:creationId xmlns:p14="http://schemas.microsoft.com/office/powerpoint/2010/main" val="167760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7F9D2-4D0B-C056-5837-2BA849B12E77}"/>
              </a:ext>
            </a:extLst>
          </p:cNvPr>
          <p:cNvSpPr>
            <a:spLocks noGrp="1"/>
          </p:cNvSpPr>
          <p:nvPr>
            <p:ph type="title"/>
          </p:nvPr>
        </p:nvSpPr>
        <p:spPr>
          <a:xfrm>
            <a:off x="68095" y="365125"/>
            <a:ext cx="13570084" cy="1805116"/>
          </a:xfrm>
        </p:spPr>
        <p:txBody>
          <a:bodyPr>
            <a:normAutofit/>
          </a:bodyPr>
          <a:lstStyle/>
          <a:p>
            <a:r>
              <a:rPr lang="fr-FR" b="1" i="0" dirty="0">
                <a:solidFill>
                  <a:srgbClr val="16141E"/>
                </a:solidFill>
                <a:effectLst/>
                <a:latin typeface="GraphikCompact_Bold"/>
              </a:rPr>
              <a:t>     </a:t>
            </a:r>
            <a:r>
              <a:rPr lang="fr-FR" i="0" dirty="0">
                <a:solidFill>
                  <a:srgbClr val="16141E"/>
                </a:solidFill>
                <a:effectLst/>
                <a:latin typeface="GraphikCompact_Bold"/>
              </a:rPr>
              <a:t>Dimanche 18 mai 2025: théâtre</a:t>
            </a:r>
            <a:br>
              <a:rPr lang="fr-FR" b="1" i="0" dirty="0">
                <a:solidFill>
                  <a:srgbClr val="16141E"/>
                </a:solidFill>
                <a:effectLst/>
                <a:latin typeface="GraphikCompact_Bold"/>
              </a:rPr>
            </a:br>
            <a:endParaRPr lang="fr-FR" b="1" dirty="0"/>
          </a:p>
        </p:txBody>
      </p:sp>
      <p:sp>
        <p:nvSpPr>
          <p:cNvPr id="6" name="Espace réservé du numéro de diapositive 5">
            <a:extLst>
              <a:ext uri="{FF2B5EF4-FFF2-40B4-BE49-F238E27FC236}">
                <a16:creationId xmlns:a16="http://schemas.microsoft.com/office/drawing/2014/main" id="{1405833D-5F5B-BDE4-3661-C615F67195BD}"/>
              </a:ext>
            </a:extLst>
          </p:cNvPr>
          <p:cNvSpPr>
            <a:spLocks noGrp="1"/>
          </p:cNvSpPr>
          <p:nvPr>
            <p:ph type="sldNum" sz="quarter" idx="12"/>
          </p:nvPr>
        </p:nvSpPr>
        <p:spPr/>
        <p:txBody>
          <a:bodyPr/>
          <a:lstStyle/>
          <a:p>
            <a:fld id="{D18F08E1-7A4D-4023-A4F5-4467EECFF272}" type="slidenum">
              <a:rPr lang="fr-FR" smtClean="0"/>
              <a:t>8</a:t>
            </a:fld>
            <a:endParaRPr lang="fr-FR"/>
          </a:p>
        </p:txBody>
      </p:sp>
      <p:pic>
        <p:nvPicPr>
          <p:cNvPr id="3" name="Image 2" descr="Les Pieds Tanqués – Artscénicum Théâtre">
            <a:extLst>
              <a:ext uri="{FF2B5EF4-FFF2-40B4-BE49-F238E27FC236}">
                <a16:creationId xmlns:a16="http://schemas.microsoft.com/office/drawing/2014/main" id="{CBC66301-787B-27A4-F74F-0D968DDCFF81}"/>
              </a:ext>
            </a:extLst>
          </p:cNvPr>
          <p:cNvPicPr>
            <a:picLocks noChangeAspect="1"/>
          </p:cNvPicPr>
          <p:nvPr/>
        </p:nvPicPr>
        <p:blipFill rotWithShape="1">
          <a:blip r:embed="rId2">
            <a:extLst>
              <a:ext uri="{28A0092B-C50C-407E-A947-70E740481C1C}">
                <a14:useLocalDpi xmlns:a14="http://schemas.microsoft.com/office/drawing/2010/main" val="0"/>
              </a:ext>
            </a:extLst>
          </a:blip>
          <a:srcRect b="9946"/>
          <a:stretch/>
        </p:blipFill>
        <p:spPr bwMode="auto">
          <a:xfrm>
            <a:off x="507508" y="1709530"/>
            <a:ext cx="5234618" cy="4379264"/>
          </a:xfrm>
          <a:prstGeom prst="rect">
            <a:avLst/>
          </a:prstGeom>
          <a:noFill/>
          <a:ln>
            <a:noFill/>
          </a:ln>
          <a:extLst>
            <a:ext uri="{53640926-AAD7-44D8-BBD7-CCE9431645EC}">
              <a14:shadowObscured xmlns:a14="http://schemas.microsoft.com/office/drawing/2010/main"/>
            </a:ext>
          </a:extLst>
        </p:spPr>
      </p:pic>
      <p:sp>
        <p:nvSpPr>
          <p:cNvPr id="7" name="Zone de texte 10">
            <a:extLst>
              <a:ext uri="{FF2B5EF4-FFF2-40B4-BE49-F238E27FC236}">
                <a16:creationId xmlns:a16="http://schemas.microsoft.com/office/drawing/2014/main" id="{D03359AF-8E85-5526-6946-DC219E7B8A55}"/>
              </a:ext>
            </a:extLst>
          </p:cNvPr>
          <p:cNvSpPr txBox="1"/>
          <p:nvPr/>
        </p:nvSpPr>
        <p:spPr>
          <a:xfrm>
            <a:off x="875803" y="1827341"/>
            <a:ext cx="4381500" cy="685800"/>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Les pieds tanqués</a:t>
            </a:r>
            <a:endParaRPr lang="fr-FR"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D237C176-F0B5-39A9-85F9-9402C7CBDB4C}"/>
              </a:ext>
            </a:extLst>
          </p:cNvPr>
          <p:cNvSpPr txBox="1"/>
          <p:nvPr/>
        </p:nvSpPr>
        <p:spPr>
          <a:xfrm>
            <a:off x="6000501" y="1411827"/>
            <a:ext cx="5800518" cy="1161023"/>
          </a:xfrm>
          <a:prstGeom prst="rect">
            <a:avLst/>
          </a:prstGeom>
          <a:noFill/>
        </p:spPr>
        <p:txBody>
          <a:bodyPr wrap="square">
            <a:spAutoFit/>
          </a:bodyPr>
          <a:lstStyle/>
          <a:p>
            <a:pPr>
              <a:lnSpc>
                <a:spcPct val="118000"/>
              </a:lnSpc>
              <a:spcAft>
                <a:spcPts val="600"/>
              </a:spcAft>
            </a:pPr>
            <a:r>
              <a:rPr lang="fr-FR" sz="18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Par la Compagnie Art </a:t>
            </a:r>
            <a:r>
              <a:rPr lang="fr-FR" sz="1800" kern="1400" dirty="0" err="1">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Scenicum</a:t>
            </a:r>
            <a:r>
              <a:rPr lang="fr-FR" sz="18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 une pièce où les mémoires s’entrechoquent</a:t>
            </a:r>
            <a:endParaRPr lang="fr-FR" sz="105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8000"/>
              </a:lnSpc>
              <a:spcAft>
                <a:spcPts val="600"/>
              </a:spcAft>
            </a:pPr>
            <a:r>
              <a:rPr lang="fr-FR" sz="2000" kern="1400" dirty="0">
                <a:solidFill>
                  <a:srgbClr val="000000"/>
                </a:solidFill>
                <a:effectLst/>
                <a:latin typeface="Arial Nova" panose="020B0504020202020204" pitchFamily="34" charset="0"/>
                <a:ea typeface="Times New Roman" panose="02020603050405020304" pitchFamily="18" charset="0"/>
                <a:cs typeface="Calibri" panose="020F0502020204030204" pitchFamily="34" charset="0"/>
              </a:rPr>
              <a:t>Sur le jeu de boules de La Roquette à 16 heures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Texte 12">
            <a:extLst>
              <a:ext uri="{FF2B5EF4-FFF2-40B4-BE49-F238E27FC236}">
                <a16:creationId xmlns:a16="http://schemas.microsoft.com/office/drawing/2014/main" id="{BFD6AEEB-ABDE-8D06-23AB-92F8F2E98592}"/>
              </a:ext>
            </a:extLst>
          </p:cNvPr>
          <p:cNvSpPr txBox="1"/>
          <p:nvPr/>
        </p:nvSpPr>
        <p:spPr>
          <a:xfrm>
            <a:off x="5893406" y="2715490"/>
            <a:ext cx="5879834" cy="2585323"/>
          </a:xfrm>
          <a:prstGeom prst="rect">
            <a:avLst/>
          </a:prstGeom>
          <a:noFill/>
        </p:spPr>
        <p:txBody>
          <a:bodyPr wrap="square">
            <a:spAutoFit/>
          </a:bodyPr>
          <a:lstStyle/>
          <a:p>
            <a:r>
              <a:rPr lang="fr-FR" b="0" i="1" dirty="0">
                <a:solidFill>
                  <a:srgbClr val="141213"/>
                </a:solidFill>
                <a:effectLst/>
                <a:latin typeface="Work Sans" pitchFamily="2" charset="0"/>
              </a:rPr>
              <a:t>En Provence, sur un terrain de boules, quatre joueurs s’affrontent : Zé, le pied-noir ; Yaya, le Français né de parents algériens ; </a:t>
            </a:r>
            <a:r>
              <a:rPr lang="fr-FR" b="0" i="1" dirty="0" err="1">
                <a:solidFill>
                  <a:srgbClr val="141213"/>
                </a:solidFill>
                <a:effectLst/>
                <a:latin typeface="Work Sans" pitchFamily="2" charset="0"/>
              </a:rPr>
              <a:t>Loule</a:t>
            </a:r>
            <a:r>
              <a:rPr lang="fr-FR" b="0" i="1" dirty="0">
                <a:solidFill>
                  <a:srgbClr val="141213"/>
                </a:solidFill>
                <a:effectLst/>
                <a:latin typeface="Work Sans" pitchFamily="2" charset="0"/>
              </a:rPr>
              <a:t>, le Provençal « de souche » et Monsieur Blanc, le Parisien fraîchement arrivé dans la région. Au gré des boules pointées ou tirées, le passé ressurgit et on découvre les blessures secrètes de chacun, leur lien filial et intime avec l’Algérie. Ils s’opposent, se liguent, livrent chacun leur vérité, mais tous ont à cœur de finir le jeu sur ce terrain qui les rassemble et les unit…</a:t>
            </a:r>
            <a:endParaRPr lang="fr-FR" i="1" dirty="0"/>
          </a:p>
        </p:txBody>
      </p:sp>
      <p:sp>
        <p:nvSpPr>
          <p:cNvPr id="4" name="ZoneTexte 3">
            <a:extLst>
              <a:ext uri="{FF2B5EF4-FFF2-40B4-BE49-F238E27FC236}">
                <a16:creationId xmlns:a16="http://schemas.microsoft.com/office/drawing/2014/main" id="{78D0824B-7645-23E0-5B27-31D256B6046A}"/>
              </a:ext>
            </a:extLst>
          </p:cNvPr>
          <p:cNvSpPr txBox="1"/>
          <p:nvPr/>
        </p:nvSpPr>
        <p:spPr>
          <a:xfrm>
            <a:off x="9204960" y="5846062"/>
            <a:ext cx="2324431" cy="400110"/>
          </a:xfrm>
          <a:prstGeom prst="rect">
            <a:avLst/>
          </a:prstGeom>
          <a:noFill/>
        </p:spPr>
        <p:txBody>
          <a:bodyPr wrap="square" rtlCol="0">
            <a:spAutoFit/>
          </a:bodyPr>
          <a:lstStyle/>
          <a:p>
            <a:r>
              <a:rPr lang="fr-FR" sz="2000" dirty="0">
                <a:latin typeface="Arial Nova" panose="020B0504020202020204" pitchFamily="34" charset="0"/>
              </a:rPr>
              <a:t>Participation: 12 €</a:t>
            </a:r>
          </a:p>
        </p:txBody>
      </p:sp>
      <p:sp>
        <p:nvSpPr>
          <p:cNvPr id="5" name="ZoneTexte 4">
            <a:extLst>
              <a:ext uri="{FF2B5EF4-FFF2-40B4-BE49-F238E27FC236}">
                <a16:creationId xmlns:a16="http://schemas.microsoft.com/office/drawing/2014/main" id="{A1615727-C90E-474A-4CC8-EBC5AA774E01}"/>
              </a:ext>
            </a:extLst>
          </p:cNvPr>
          <p:cNvSpPr txBox="1"/>
          <p:nvPr/>
        </p:nvSpPr>
        <p:spPr>
          <a:xfrm>
            <a:off x="6095999" y="5854705"/>
            <a:ext cx="2395993" cy="400110"/>
          </a:xfrm>
          <a:prstGeom prst="rect">
            <a:avLst/>
          </a:prstGeom>
          <a:noFill/>
        </p:spPr>
        <p:txBody>
          <a:bodyPr wrap="square" rtlCol="0">
            <a:spAutoFit/>
          </a:bodyPr>
          <a:lstStyle/>
          <a:p>
            <a:r>
              <a:rPr lang="fr-FR" sz="2000" dirty="0">
                <a:latin typeface="Arial Nova" panose="020B0504020202020204" pitchFamily="34" charset="0"/>
              </a:rPr>
              <a:t>Buvette sur place</a:t>
            </a:r>
          </a:p>
        </p:txBody>
      </p:sp>
    </p:spTree>
    <p:extLst>
      <p:ext uri="{BB962C8B-B14F-4D97-AF65-F5344CB8AC3E}">
        <p14:creationId xmlns:p14="http://schemas.microsoft.com/office/powerpoint/2010/main" val="255435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F184-CD18-3CE5-3601-FCD285BB6F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6648FE-D13B-AFA1-FC71-718A19B4DEE1}"/>
              </a:ext>
            </a:extLst>
          </p:cNvPr>
          <p:cNvSpPr>
            <a:spLocks noGrp="1"/>
          </p:cNvSpPr>
          <p:nvPr>
            <p:ph type="title"/>
          </p:nvPr>
        </p:nvSpPr>
        <p:spPr>
          <a:xfrm>
            <a:off x="68095" y="365125"/>
            <a:ext cx="13570084" cy="1241038"/>
          </a:xfrm>
        </p:spPr>
        <p:txBody>
          <a:bodyPr>
            <a:normAutofit fontScale="90000"/>
          </a:bodyPr>
          <a:lstStyle/>
          <a:p>
            <a:r>
              <a:rPr lang="fr-FR" b="1" i="0" dirty="0">
                <a:solidFill>
                  <a:srgbClr val="16141E"/>
                </a:solidFill>
                <a:effectLst/>
                <a:latin typeface="GraphikCompact_Bold"/>
              </a:rPr>
              <a:t> 		</a:t>
            </a:r>
            <a:r>
              <a:rPr lang="fr-FR" i="0" dirty="0">
                <a:solidFill>
                  <a:srgbClr val="16141E"/>
                </a:solidFill>
                <a:effectLst/>
                <a:latin typeface="GraphikCompact_Bold"/>
              </a:rPr>
              <a:t>Samedi </a:t>
            </a:r>
            <a:r>
              <a:rPr lang="fr-FR" dirty="0">
                <a:solidFill>
                  <a:srgbClr val="16141E"/>
                </a:solidFill>
                <a:latin typeface="GraphikCompact_Bold"/>
              </a:rPr>
              <a:t>31</a:t>
            </a:r>
            <a:r>
              <a:rPr lang="fr-FR" i="0" dirty="0">
                <a:solidFill>
                  <a:srgbClr val="16141E"/>
                </a:solidFill>
                <a:effectLst/>
                <a:latin typeface="GraphikCompact_Bold"/>
              </a:rPr>
              <a:t> mai 2025: comédie musicale </a:t>
            </a:r>
            <a:br>
              <a:rPr lang="fr-FR" i="0" dirty="0">
                <a:solidFill>
                  <a:srgbClr val="16141E"/>
                </a:solidFill>
                <a:effectLst/>
                <a:latin typeface="GraphikCompact_Bold"/>
              </a:rPr>
            </a:br>
            <a:r>
              <a:rPr lang="fr-FR" i="0" dirty="0">
                <a:solidFill>
                  <a:srgbClr val="16141E"/>
                </a:solidFill>
                <a:effectLst/>
                <a:latin typeface="GraphikCompact_Bold"/>
              </a:rPr>
              <a:t>			« Braises d’une légende »</a:t>
            </a:r>
            <a:br>
              <a:rPr lang="fr-FR" b="1" i="0" dirty="0">
                <a:solidFill>
                  <a:srgbClr val="16141E"/>
                </a:solidFill>
                <a:effectLst/>
                <a:latin typeface="GraphikCompact_Bold"/>
              </a:rPr>
            </a:br>
            <a:endParaRPr lang="fr-FR" b="1" dirty="0"/>
          </a:p>
        </p:txBody>
      </p:sp>
      <p:sp>
        <p:nvSpPr>
          <p:cNvPr id="6" name="Espace réservé du numéro de diapositive 5">
            <a:extLst>
              <a:ext uri="{FF2B5EF4-FFF2-40B4-BE49-F238E27FC236}">
                <a16:creationId xmlns:a16="http://schemas.microsoft.com/office/drawing/2014/main" id="{E99680F8-7B03-4C59-AAC8-95F612A35FC0}"/>
              </a:ext>
            </a:extLst>
          </p:cNvPr>
          <p:cNvSpPr>
            <a:spLocks noGrp="1"/>
          </p:cNvSpPr>
          <p:nvPr>
            <p:ph type="sldNum" sz="quarter" idx="12"/>
          </p:nvPr>
        </p:nvSpPr>
        <p:spPr/>
        <p:txBody>
          <a:bodyPr/>
          <a:lstStyle/>
          <a:p>
            <a:fld id="{D18F08E1-7A4D-4023-A4F5-4467EECFF272}" type="slidenum">
              <a:rPr lang="fr-FR" smtClean="0"/>
              <a:t>9</a:t>
            </a:fld>
            <a:endParaRPr lang="fr-FR"/>
          </a:p>
        </p:txBody>
      </p:sp>
      <p:pic>
        <p:nvPicPr>
          <p:cNvPr id="5" name="Image 4">
            <a:extLst>
              <a:ext uri="{FF2B5EF4-FFF2-40B4-BE49-F238E27FC236}">
                <a16:creationId xmlns:a16="http://schemas.microsoft.com/office/drawing/2014/main" id="{B9DDB21D-43A3-FE35-DEBB-8E04EEE95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62" y="1421182"/>
            <a:ext cx="3843589" cy="5436818"/>
          </a:xfrm>
          <a:prstGeom prst="rect">
            <a:avLst/>
          </a:prstGeom>
        </p:spPr>
      </p:pic>
      <p:sp>
        <p:nvSpPr>
          <p:cNvPr id="10" name="ZoneTexte 9">
            <a:extLst>
              <a:ext uri="{FF2B5EF4-FFF2-40B4-BE49-F238E27FC236}">
                <a16:creationId xmlns:a16="http://schemas.microsoft.com/office/drawing/2014/main" id="{5942697C-0B1B-EF3F-76C9-3CA71ADCF6DA}"/>
              </a:ext>
            </a:extLst>
          </p:cNvPr>
          <p:cNvSpPr txBox="1"/>
          <p:nvPr/>
        </p:nvSpPr>
        <p:spPr>
          <a:xfrm>
            <a:off x="8160211" y="2222330"/>
            <a:ext cx="3414715" cy="1077218"/>
          </a:xfrm>
          <a:prstGeom prst="rect">
            <a:avLst/>
          </a:prstGeom>
          <a:noFill/>
        </p:spPr>
        <p:txBody>
          <a:bodyPr wrap="square" rtlCol="0">
            <a:spAutoFit/>
          </a:bodyPr>
          <a:lstStyle/>
          <a:p>
            <a:pPr algn="ctr"/>
            <a:r>
              <a:rPr lang="fr-FR" sz="3200" dirty="0"/>
              <a:t>Salle La Fraternelle à 20h30</a:t>
            </a:r>
          </a:p>
        </p:txBody>
      </p:sp>
      <p:sp>
        <p:nvSpPr>
          <p:cNvPr id="12" name="ZoneTexte 11">
            <a:extLst>
              <a:ext uri="{FF2B5EF4-FFF2-40B4-BE49-F238E27FC236}">
                <a16:creationId xmlns:a16="http://schemas.microsoft.com/office/drawing/2014/main" id="{B4AF826B-A0A2-E4C9-5A73-F05626BFD6FB}"/>
              </a:ext>
            </a:extLst>
          </p:cNvPr>
          <p:cNvSpPr txBox="1"/>
          <p:nvPr/>
        </p:nvSpPr>
        <p:spPr>
          <a:xfrm>
            <a:off x="8160211" y="3592549"/>
            <a:ext cx="3737114" cy="646331"/>
          </a:xfrm>
          <a:prstGeom prst="rect">
            <a:avLst/>
          </a:prstGeom>
          <a:noFill/>
        </p:spPr>
        <p:txBody>
          <a:bodyPr wrap="square" rtlCol="0">
            <a:spAutoFit/>
          </a:bodyPr>
          <a:lstStyle/>
          <a:p>
            <a:r>
              <a:rPr lang="fr-FR" dirty="0"/>
              <a:t>Buvette et petite restauration sur place</a:t>
            </a:r>
          </a:p>
        </p:txBody>
      </p:sp>
      <p:pic>
        <p:nvPicPr>
          <p:cNvPr id="15" name="Image 14">
            <a:extLst>
              <a:ext uri="{FF2B5EF4-FFF2-40B4-BE49-F238E27FC236}">
                <a16:creationId xmlns:a16="http://schemas.microsoft.com/office/drawing/2014/main" id="{72BB128B-56DA-6418-F190-F90C4EA5388C}"/>
              </a:ext>
            </a:extLst>
          </p:cNvPr>
          <p:cNvPicPr>
            <a:picLocks noChangeAspect="1"/>
          </p:cNvPicPr>
          <p:nvPr/>
        </p:nvPicPr>
        <p:blipFill>
          <a:blip r:embed="rId3">
            <a:extLst>
              <a:ext uri="{28A0092B-C50C-407E-A947-70E740481C1C}">
                <a14:useLocalDpi xmlns:a14="http://schemas.microsoft.com/office/drawing/2010/main" val="0"/>
              </a:ext>
            </a:extLst>
          </a:blip>
          <a:srcRect l="6758" t="12367" r="7633" b="16070"/>
          <a:stretch/>
        </p:blipFill>
        <p:spPr>
          <a:xfrm>
            <a:off x="3800723" y="2222330"/>
            <a:ext cx="3920488" cy="4635670"/>
          </a:xfrm>
          <a:prstGeom prst="rect">
            <a:avLst/>
          </a:prstGeom>
        </p:spPr>
      </p:pic>
      <p:sp>
        <p:nvSpPr>
          <p:cNvPr id="3" name="ZoneTexte 2">
            <a:extLst>
              <a:ext uri="{FF2B5EF4-FFF2-40B4-BE49-F238E27FC236}">
                <a16:creationId xmlns:a16="http://schemas.microsoft.com/office/drawing/2014/main" id="{2DF11C57-A153-70B9-0637-08CC92670EE0}"/>
              </a:ext>
            </a:extLst>
          </p:cNvPr>
          <p:cNvSpPr txBox="1"/>
          <p:nvPr/>
        </p:nvSpPr>
        <p:spPr>
          <a:xfrm>
            <a:off x="8160211" y="4373217"/>
            <a:ext cx="3536158" cy="923330"/>
          </a:xfrm>
          <a:prstGeom prst="rect">
            <a:avLst/>
          </a:prstGeom>
          <a:noFill/>
        </p:spPr>
        <p:txBody>
          <a:bodyPr wrap="square" rtlCol="0">
            <a:spAutoFit/>
          </a:bodyPr>
          <a:lstStyle/>
          <a:p>
            <a:r>
              <a:rPr lang="fr-FR" dirty="0"/>
              <a:t>Spectacle offert par Le Cercle de l’Avenir et le Foyer Culturel de Correns</a:t>
            </a:r>
          </a:p>
        </p:txBody>
      </p:sp>
      <p:sp>
        <p:nvSpPr>
          <p:cNvPr id="4" name="ZoneTexte 3">
            <a:extLst>
              <a:ext uri="{FF2B5EF4-FFF2-40B4-BE49-F238E27FC236}">
                <a16:creationId xmlns:a16="http://schemas.microsoft.com/office/drawing/2014/main" id="{16A98458-FE61-6256-191C-4B9BCBFE03DB}"/>
              </a:ext>
            </a:extLst>
          </p:cNvPr>
          <p:cNvSpPr txBox="1"/>
          <p:nvPr/>
        </p:nvSpPr>
        <p:spPr>
          <a:xfrm>
            <a:off x="8762337" y="5688855"/>
            <a:ext cx="1892410" cy="369332"/>
          </a:xfrm>
          <a:prstGeom prst="rect">
            <a:avLst/>
          </a:prstGeom>
          <a:noFill/>
        </p:spPr>
        <p:txBody>
          <a:bodyPr wrap="square" rtlCol="0">
            <a:spAutoFit/>
          </a:bodyPr>
          <a:lstStyle/>
          <a:p>
            <a:r>
              <a:rPr lang="fr-FR" dirty="0"/>
              <a:t>Libre participation</a:t>
            </a:r>
          </a:p>
        </p:txBody>
      </p:sp>
    </p:spTree>
    <p:extLst>
      <p:ext uri="{BB962C8B-B14F-4D97-AF65-F5344CB8AC3E}">
        <p14:creationId xmlns:p14="http://schemas.microsoft.com/office/powerpoint/2010/main" val="31395726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1477</Words>
  <Application>Microsoft Office PowerPoint</Application>
  <PresentationFormat>Grand écran</PresentationFormat>
  <Paragraphs>136</Paragraphs>
  <Slides>14</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14</vt:i4>
      </vt:variant>
    </vt:vector>
  </HeadingPairs>
  <TitlesOfParts>
    <vt:vector size="27" baseType="lpstr">
      <vt:lpstr>Arial</vt:lpstr>
      <vt:lpstr>Arial</vt:lpstr>
      <vt:lpstr>Arial Nova</vt:lpstr>
      <vt:lpstr>ArialMT</vt:lpstr>
      <vt:lpstr>Bookman Old Style</vt:lpstr>
      <vt:lpstr>Calibri</vt:lpstr>
      <vt:lpstr>Calibri Light</vt:lpstr>
      <vt:lpstr>Frank Ruhl Libre</vt:lpstr>
      <vt:lpstr>GraphikCompact_Bold</vt:lpstr>
      <vt:lpstr>Open Sans</vt:lpstr>
      <vt:lpstr>robotoregular</vt:lpstr>
      <vt:lpstr>Work Sans</vt:lpstr>
      <vt:lpstr>Thème Office</vt:lpstr>
      <vt:lpstr>Projet d’activités</vt:lpstr>
      <vt:lpstr>23 février 2025: anniversaire du Cercle de l’Avenir</vt:lpstr>
      <vt:lpstr>  </vt:lpstr>
      <vt:lpstr>6 avril 2025: rencontre de chœurs amateurs</vt:lpstr>
      <vt:lpstr>2 mai 2025: soirée italienne à La Fraternelle</vt:lpstr>
      <vt:lpstr>       Samedi 3 et dimanche 4 mai 2025</vt:lpstr>
      <vt:lpstr>8 mai 2025:  concours de pétanque en triplette</vt:lpstr>
      <vt:lpstr>     Dimanche 18 mai 2025: théâtre </vt:lpstr>
      <vt:lpstr>   Samedi 31 mai 2025: comédie musicale     « Braises d’une légende » </vt:lpstr>
      <vt:lpstr>Lundi 14 juillet 2025: Concours de pétanque Challenge maire - adjoints</vt:lpstr>
      <vt:lpstr> Dimanche 26 octobre 2025:    </vt:lpstr>
      <vt:lpstr>6 décembre 2025: Téléthon</vt:lpstr>
      <vt:lpstr>Dimanche 14 décembre 2025 à La Fraternelle:         Le Gros Souper</vt:lpstr>
      <vt:lpstr>Et enfin tout au long de l’année les activités du chœur «  de frema e d’òme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d’activités</dc:title>
  <dc:creator>anne latz</dc:creator>
  <cp:lastModifiedBy>anne latz</cp:lastModifiedBy>
  <cp:revision>30</cp:revision>
  <cp:lastPrinted>2024-01-29T18:24:32Z</cp:lastPrinted>
  <dcterms:created xsi:type="dcterms:W3CDTF">2024-01-08T19:30:10Z</dcterms:created>
  <dcterms:modified xsi:type="dcterms:W3CDTF">2025-02-19T11:35:34Z</dcterms:modified>
</cp:coreProperties>
</file>